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62" r:id="rId5"/>
    <p:sldId id="260" r:id="rId6"/>
    <p:sldId id="259" r:id="rId7"/>
    <p:sldId id="263" r:id="rId8"/>
    <p:sldId id="264" r:id="rId9"/>
    <p:sldId id="267" r:id="rId10"/>
    <p:sldId id="266" r:id="rId11"/>
    <p:sldId id="268" r:id="rId12"/>
    <p:sldId id="269" r:id="rId13"/>
    <p:sldId id="270" r:id="rId14"/>
    <p:sldId id="271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3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C9EC-F41B-4206-9404-6866CC054BBE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010-18E6-4CE9-AB3B-CA5A04B7953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C9EC-F41B-4206-9404-6866CC054BBE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010-18E6-4CE9-AB3B-CA5A04B79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C9EC-F41B-4206-9404-6866CC054BBE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010-18E6-4CE9-AB3B-CA5A04B79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C9EC-F41B-4206-9404-6866CC054BBE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010-18E6-4CE9-AB3B-CA5A04B79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C9EC-F41B-4206-9404-6866CC054BBE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010-18E6-4CE9-AB3B-CA5A04B7953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C9EC-F41B-4206-9404-6866CC054BBE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010-18E6-4CE9-AB3B-CA5A04B79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C9EC-F41B-4206-9404-6866CC054BBE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010-18E6-4CE9-AB3B-CA5A04B79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C9EC-F41B-4206-9404-6866CC054BBE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010-18E6-4CE9-AB3B-CA5A04B79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C9EC-F41B-4206-9404-6866CC054BBE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010-18E6-4CE9-AB3B-CA5A04B79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C9EC-F41B-4206-9404-6866CC054BBE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010-18E6-4CE9-AB3B-CA5A04B79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C9EC-F41B-4206-9404-6866CC054BBE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22ED010-18E6-4CE9-AB3B-CA5A04B7953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98C9EC-F41B-4206-9404-6866CC054BBE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2ED010-18E6-4CE9-AB3B-CA5A04B7953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851648" cy="2592288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Безопасность в океане интернета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365104"/>
            <a:ext cx="7854696" cy="1752600"/>
          </a:xfrm>
        </p:spPr>
        <p:txBody>
          <a:bodyPr>
            <a:normAutofit lnSpcReduction="10000"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По материалам сайта  </a:t>
            </a:r>
          </a:p>
          <a:p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ru-RU" sz="2000" dirty="0" err="1" smtClean="0">
                <a:hlinkClick r:id="rId2"/>
              </a:rPr>
              <a:t>персональныеданные.дети</a:t>
            </a:r>
            <a:r>
              <a:rPr lang="ru-RU" sz="2000" dirty="0" smtClean="0"/>
              <a:t>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1738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48680"/>
            <a:ext cx="7056784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Риски, которые влечёт обмен информацией в Интернете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88840"/>
            <a:ext cx="792088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	Люди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выдают слишком много информации о 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себе. Как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только информация попадает в Сеть, контролировать ее дальнейшее использование уже практически 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невозможно.</a:t>
            </a:r>
          </a:p>
          <a:p>
            <a:r>
              <a:rPr lang="ru-RU" dirty="0" smtClean="0"/>
              <a:t>	Доступ </a:t>
            </a:r>
            <a:r>
              <a:rPr lang="ru-RU" dirty="0"/>
              <a:t>к размещаемой вами информации может быть ограничен только кругом вашего общения или быть доступным неограниченному кругу лиц. </a:t>
            </a:r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Однако </a:t>
            </a:r>
            <a:r>
              <a:rPr lang="ru-RU" dirty="0"/>
              <a:t>оборот личной информации в сети может приводить к проблемам, когда незнакомцы, прохожие или даже друзья используют информацию безответственно и без учёта права на неприкосновенность частной жизни</a:t>
            </a:r>
            <a:r>
              <a:rPr lang="ru-RU" dirty="0" smtClean="0"/>
              <a:t>.</a:t>
            </a:r>
          </a:p>
          <a:p>
            <a:pPr algn="ctr"/>
            <a:r>
              <a:rPr lang="ru-RU" sz="2000" b="1" dirty="0" err="1" smtClean="0"/>
              <a:t>Кибербуллинг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кибер</a:t>
            </a:r>
            <a:r>
              <a:rPr lang="ru-RU" sz="2000" b="1" dirty="0" smtClean="0"/>
              <a:t>-хулиган) и </a:t>
            </a:r>
            <a:r>
              <a:rPr lang="ru-RU" sz="2000" b="1" dirty="0" err="1" smtClean="0"/>
              <a:t>киберг</a:t>
            </a:r>
            <a:r>
              <a:rPr lang="ru-RU" sz="2000" b="1" dirty="0" smtClean="0"/>
              <a:t>-запугивание</a:t>
            </a:r>
          </a:p>
          <a:p>
            <a:pPr algn="ctr"/>
            <a:r>
              <a:rPr lang="ru-RU" sz="2000" b="1" dirty="0" smtClean="0"/>
              <a:t>Примеры </a:t>
            </a:r>
            <a:endParaRPr lang="ru-RU" sz="2000" b="1" dirty="0"/>
          </a:p>
          <a:p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9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b="1" dirty="0">
                <a:latin typeface="+mn-lt"/>
              </a:rPr>
              <a:t>Как защитить гаджеты от вредоносных </a:t>
            </a:r>
            <a:r>
              <a:rPr lang="ru-RU" sz="3100" b="1" dirty="0" smtClean="0">
                <a:latin typeface="+mn-lt"/>
              </a:rPr>
              <a:t>программ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132856"/>
            <a:ext cx="7416824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65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Установите на гаджеты специальные почтовые фильтры и антивирусные программы. Они могут предотвратить, как прямые атаки злоумышленников, так и атаки, использующие вредоносные приложения.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065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Используйте только лицензионные программы. Чаще всего вирусами бывают заражены пиратские копии программ.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065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Используйте проверенные сайты.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065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Систематически проверяйте свои домашние компьютеры на наличие вирусов.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065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Делайте резервную копию важных данных.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065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Периодически меняйте пароли от электронной почты, социальных сетей, форумов и пр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84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305800" cy="578328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>
                <a:latin typeface="+mn-lt"/>
              </a:rPr>
              <a:t>Как общаться в </a:t>
            </a:r>
            <a:r>
              <a:rPr lang="ru-RU" sz="3100" b="1" dirty="0" smtClean="0">
                <a:latin typeface="+mn-lt"/>
              </a:rPr>
              <a:t>Сети</a:t>
            </a:r>
            <a:endParaRPr lang="ru-RU" sz="3100" b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8760"/>
            <a:ext cx="8568952" cy="503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Старайтесь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выкладывать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Интернет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личную информацию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существенно сократите объем данных, которые публикуете в Интернете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Не выкладывайте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личную информацию (совместные фотографии, видео, иные данные) о ваших друзьях в Интернет без их </a:t>
            </a: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разрешения.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Прежде чем разместить информацию о друзьях в Сети, узнайте, не возражают ли они, чтобы вы выложили данные.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отправляйте свои персональные данные, а также свои видео и фото людям, с которыми вы познакомились в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тем более если вы не знаете их в реальной жизни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При общении с другими пользователями старайтесь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быть вежливыми, деликатными, тактичными и дружелюбными.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пишите грубостей, оскорблений, матерных слов – читать такие высказывания так же неприятно, как и слышать.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Старайтесь не реагировать на обидные комментарии, хамство и грубость других пользователей.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Всегда пытайтесь уладить конфликты с пользователями мирным путем,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переведите все в шутку или прекратите общение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агрессивными пользователями. Ни в коем случае не отвечайте на агрессию тем же способом.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065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3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05800" cy="578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+mn-lt"/>
              </a:rPr>
              <a:t>Как</a:t>
            </a:r>
            <a:r>
              <a:rPr lang="ru-RU" sz="5400" b="1" dirty="0"/>
              <a:t> </a:t>
            </a:r>
            <a:r>
              <a:rPr lang="ru-RU" sz="3100" b="1" dirty="0">
                <a:latin typeface="+mn-lt"/>
              </a:rPr>
              <a:t>общаться в Сети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132856"/>
            <a:ext cx="76328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Если решить проблему мирным путем не удалось,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напишите жалобу администратору сайта, потребуйте заблокировать обидчика.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Если администратор сайта отказался вам помочь, прекратите пользоваться таким ресурсом и удалите оттуда свои данные.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используйте Сеть для распространения сплетен, угроз или хулиганства.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Не встречайтесь в реальной жизни с онлайн-знакомыми без разрешения родителей или в отсутствие взрослого человека.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вы хотите встретиться с новым интернет-другом, постарайтесь пойти на встречу в сопровождении взрослого, которому вы доверяете. 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337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Ответьте на вопросы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69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068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Страховой номер индивидуального лицевого счета (СНИЛС)</a:t>
            </a:r>
            <a:br>
              <a:rPr lang="ru-RU" sz="2800" b="1" dirty="0">
                <a:solidFill>
                  <a:schemeClr val="tx1"/>
                </a:solidFill>
              </a:rPr>
            </a:b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12776"/>
            <a:ext cx="3643622" cy="5256584"/>
          </a:xfrm>
          <a:prstGeom prst="rect">
            <a:avLst/>
          </a:prstGeom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611560" y="5877272"/>
            <a:ext cx="792088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7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Что такое </a:t>
            </a:r>
            <a:br>
              <a:rPr lang="ru-RU" sz="6000" b="1" dirty="0" smtClean="0"/>
            </a:br>
            <a:r>
              <a:rPr lang="ru-RU" sz="6000" b="1" dirty="0" smtClean="0"/>
              <a:t>Персональные данные?</a:t>
            </a:r>
            <a:endParaRPr lang="ru-RU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5556" y="3008826"/>
            <a:ext cx="1800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/>
              <a:t>Фамилия 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47764" y="3480373"/>
            <a:ext cx="136815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/>
              <a:t>Имя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6360" y="3018708"/>
            <a:ext cx="172819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/>
              <a:t>Отчество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11960" y="3861048"/>
            <a:ext cx="172819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Дата</a:t>
            </a:r>
            <a:r>
              <a:rPr lang="ru-RU" dirty="0" smtClean="0"/>
              <a:t> </a:t>
            </a:r>
            <a:r>
              <a:rPr lang="ru-RU" sz="2400" b="1" dirty="0"/>
              <a:t>рождения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8144" y="2880208"/>
            <a:ext cx="237626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/>
            </a:lvl1pPr>
          </a:lstStyle>
          <a:p>
            <a:pPr algn="ctr"/>
            <a:r>
              <a:rPr lang="ru-RU" dirty="0"/>
              <a:t>Место жительства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599" y="4005064"/>
            <a:ext cx="172819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Место</a:t>
            </a:r>
            <a:r>
              <a:rPr lang="ru-RU" dirty="0" smtClean="0"/>
              <a:t> </a:t>
            </a:r>
            <a:r>
              <a:rPr lang="ru-RU" sz="2400" b="1" dirty="0"/>
              <a:t>рождения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86320" y="5077538"/>
            <a:ext cx="208823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/>
            </a:lvl1pPr>
          </a:lstStyle>
          <a:p>
            <a:pPr algn="ctr"/>
            <a:r>
              <a:rPr lang="ru-RU" dirty="0"/>
              <a:t>Номер телефона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0232" y="4005064"/>
            <a:ext cx="219624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Адрес</a:t>
            </a:r>
            <a:r>
              <a:rPr lang="ru-RU" dirty="0" smtClean="0"/>
              <a:t> </a:t>
            </a:r>
            <a:r>
              <a:rPr lang="ru-RU" sz="2400" b="1" dirty="0"/>
              <a:t>электронной</a:t>
            </a:r>
            <a:r>
              <a:rPr lang="ru-RU" dirty="0" smtClean="0"/>
              <a:t> </a:t>
            </a:r>
            <a:r>
              <a:rPr lang="ru-RU" sz="2400" b="1" dirty="0"/>
              <a:t>почты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9592" y="5074151"/>
            <a:ext cx="237626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Фотография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963580" y="5458169"/>
            <a:ext cx="179477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Возраст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65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Что такое </a:t>
            </a:r>
            <a:br>
              <a:rPr lang="ru-RU" sz="6000" b="1" dirty="0" smtClean="0"/>
            </a:br>
            <a:r>
              <a:rPr lang="ru-RU" sz="6000" b="1" dirty="0" smtClean="0"/>
              <a:t>Персональные данные?</a:t>
            </a:r>
            <a:endParaRPr lang="ru-RU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5556" y="3008826"/>
            <a:ext cx="1800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Фамилия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7764" y="3480373"/>
            <a:ext cx="136815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Имя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6360" y="3018708"/>
            <a:ext cx="172819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Отчество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3861048"/>
            <a:ext cx="172819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Дата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рождения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8144" y="2880208"/>
            <a:ext cx="237626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/>
            </a:lvl1pPr>
          </a:lstStyle>
          <a:p>
            <a:pPr algn="ctr"/>
            <a:r>
              <a:rPr lang="ru-RU" dirty="0">
                <a:solidFill>
                  <a:prstClr val="black"/>
                </a:solidFill>
              </a:rPr>
              <a:t>Место жительства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599" y="4005064"/>
            <a:ext cx="172819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Место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рождения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86320" y="5077538"/>
            <a:ext cx="208823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/>
            </a:lvl1pPr>
          </a:lstStyle>
          <a:p>
            <a:pPr algn="ctr"/>
            <a:r>
              <a:rPr lang="ru-RU" dirty="0">
                <a:solidFill>
                  <a:prstClr val="black"/>
                </a:solidFill>
              </a:rPr>
              <a:t>Номер телефона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0232" y="4005064"/>
            <a:ext cx="219624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Адрес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электронной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почты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9592" y="5074151"/>
            <a:ext cx="237626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Фотография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63580" y="5458169"/>
            <a:ext cx="179477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Возраст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4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6" grpId="0" build="allAtOnce" animBg="1"/>
      <p:bldP spid="7" grpId="0" build="allAtOnce" animBg="1"/>
      <p:bldP spid="9" grpId="0" build="allAtOnce" animBg="1"/>
      <p:bldP spid="10" grpId="0" build="allAtOnce" animBg="1"/>
      <p:bldP spid="11" grpId="0" build="allAtOnce" animBg="1"/>
      <p:bldP spid="12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Что такое </a:t>
            </a:r>
            <a:br>
              <a:rPr lang="ru-RU" sz="6000" b="1" dirty="0" smtClean="0"/>
            </a:br>
            <a:r>
              <a:rPr lang="ru-RU" sz="6000" b="1" dirty="0" smtClean="0"/>
              <a:t>Персональные данные?</a:t>
            </a:r>
            <a:endParaRPr lang="ru-RU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5556" y="3008826"/>
            <a:ext cx="1800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Фамилия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7764" y="3480373"/>
            <a:ext cx="136815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Имя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6360" y="3018708"/>
            <a:ext cx="172819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Отчество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3861048"/>
            <a:ext cx="172819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Дата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рождения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8144" y="2880208"/>
            <a:ext cx="237626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/>
            </a:lvl1pPr>
          </a:lstStyle>
          <a:p>
            <a:pPr algn="ctr"/>
            <a:r>
              <a:rPr lang="ru-RU" dirty="0">
                <a:solidFill>
                  <a:prstClr val="black"/>
                </a:solidFill>
              </a:rPr>
              <a:t>Место жительства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599" y="4005064"/>
            <a:ext cx="172819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Место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рождения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86320" y="5077538"/>
            <a:ext cx="208823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/>
            </a:lvl1pPr>
          </a:lstStyle>
          <a:p>
            <a:pPr algn="ctr"/>
            <a:r>
              <a:rPr lang="ru-RU" dirty="0">
                <a:solidFill>
                  <a:prstClr val="black"/>
                </a:solidFill>
              </a:rPr>
              <a:t>Номер телефона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0232" y="4005064"/>
            <a:ext cx="219624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Адрес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электронной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почты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9592" y="5074151"/>
            <a:ext cx="237626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Фотография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63580" y="5458169"/>
            <a:ext cx="179477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Возраст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build="allAtOnce" animBg="1"/>
      <p:bldP spid="8" grpId="0" build="allAtOnce" animBg="1"/>
      <p:bldP spid="10" grpId="0" build="allAtOnce" animBg="1"/>
      <p:bldP spid="12" grpId="0" build="allAtOnce" animBg="1"/>
      <p:bldP spid="13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501008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Персональные </a:t>
            </a:r>
            <a:r>
              <a:rPr lang="ru-RU" b="1" dirty="0"/>
              <a:t>данные - это совокупность данных, которые необходимы и достаточны для идентификации </a:t>
            </a:r>
            <a:r>
              <a:rPr lang="ru-RU" b="1" dirty="0" smtClean="0"/>
              <a:t>какого-то человека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4049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119675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Специальные персональные данные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5151437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6" y="773398"/>
            <a:ext cx="3992563" cy="543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60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36904" cy="72008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4617B"/>
                </a:solidFill>
                <a:latin typeface="Calibri"/>
              </a:rPr>
              <a:t>Биометрические </a:t>
            </a:r>
            <a:r>
              <a:rPr lang="ru-RU" sz="3200" b="1" dirty="0" smtClean="0">
                <a:solidFill>
                  <a:srgbClr val="04617B"/>
                </a:solidFill>
                <a:latin typeface="Calibri"/>
              </a:rPr>
              <a:t>персональные </a:t>
            </a:r>
            <a:r>
              <a:rPr lang="ru-RU" sz="3200" b="1" dirty="0">
                <a:solidFill>
                  <a:srgbClr val="04617B"/>
                </a:solidFill>
                <a:latin typeface="Calibri"/>
              </a:rPr>
              <a:t>данные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76" y="1700808"/>
            <a:ext cx="3381375" cy="2047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49079"/>
            <a:ext cx="2047875" cy="2047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3460019" cy="201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149078"/>
            <a:ext cx="36385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5" y="1756037"/>
            <a:ext cx="2084056" cy="28995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947"/>
            <a:ext cx="8305800" cy="57832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4617B"/>
                </a:solidFill>
                <a:latin typeface="Calibri"/>
              </a:rPr>
              <a:t>Набор цифр как персональные данные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702" y="988465"/>
            <a:ext cx="1944216" cy="700855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Номер и серия паспорта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86939" y="882153"/>
            <a:ext cx="2872257" cy="108012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Страховой номер индивидуального лицевого </a:t>
            </a:r>
            <a:r>
              <a:rPr lang="ru-RU" sz="1600" b="1" dirty="0" smtClean="0">
                <a:solidFill>
                  <a:schemeClr val="tx1"/>
                </a:solidFill>
              </a:rPr>
              <a:t>счета (СНИЛС)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76556" y="882153"/>
            <a:ext cx="2448272" cy="100811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Индивидуальный номер налогоплательщика (ИНН)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605" y="4914663"/>
            <a:ext cx="2736304" cy="135138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Номер банковского счета, номер банковской карты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4" t="1883" r="-399" b="1041"/>
          <a:stretch/>
        </p:blipFill>
        <p:spPr>
          <a:xfrm>
            <a:off x="2851909" y="1962273"/>
            <a:ext cx="2896705" cy="1927053"/>
          </a:xfrm>
          <a:prstGeom prst="rect">
            <a:avLst/>
          </a:prstGeom>
        </p:spPr>
      </p:pic>
      <p:pic>
        <p:nvPicPr>
          <p:cNvPr id="9" name="Рисунок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970956"/>
            <a:ext cx="2245753" cy="30912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47" y="5140015"/>
            <a:ext cx="2623386" cy="16789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368" y="4035922"/>
            <a:ext cx="2514421" cy="156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6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008" y="349744"/>
            <a:ext cx="8305800" cy="7086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4617B"/>
                </a:solidFill>
                <a:latin typeface="Calibri"/>
              </a:rPr>
              <a:t>Большие данные</a:t>
            </a:r>
            <a:endParaRPr lang="ru-RU" sz="3200" b="1" dirty="0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6946" y="1058432"/>
            <a:ext cx="8435280" cy="850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kern="1800" spc="20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kern="1800" spc="20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Каждое </a:t>
            </a:r>
            <a:r>
              <a:rPr lang="ru-RU" sz="2000" kern="1800" spc="2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наше действие, совершаемое в сети Интернет, оставляет определенный цифровой след.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008" y="1905588"/>
            <a:ext cx="84394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kern="1800" spc="20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kern="1800" spc="20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Такие </a:t>
            </a:r>
            <a:r>
              <a:rPr lang="ru-RU" sz="2000" kern="1800" spc="2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следы оставляет информация, которую вы </a:t>
            </a:r>
            <a:r>
              <a:rPr lang="ru-RU" sz="2000" b="1" kern="1800" spc="2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добровольно размещаете в сети Интернет</a:t>
            </a:r>
            <a:r>
              <a:rPr lang="ru-RU" sz="2000" kern="1800" spc="2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kern="1800" spc="20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например…</a:t>
            </a:r>
            <a:endParaRPr lang="ru-RU" sz="2000" kern="1800" spc="20" dirty="0">
              <a:solidFill>
                <a:srgbClr val="22222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75029"/>
            <a:ext cx="8223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kern="1800" spc="20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Цифровые </a:t>
            </a:r>
            <a:r>
              <a:rPr lang="ru-RU" sz="2000" kern="1800" spc="2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следы оставляет та информация, о наличии которой вы можете и не подозревать, например,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382915"/>
            <a:ext cx="8291862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1800" spc="2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о посещенных сайтах, о совершенных покупках, о вашем географическом месторасположении и пр</a:t>
            </a:r>
            <a:r>
              <a:rPr lang="ru-RU" sz="2000" b="1" kern="1800" spc="20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ru-RU" sz="2000" b="1" kern="1800" spc="20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Как можно использовать эту информацию о вас?</a:t>
            </a:r>
            <a:endParaRPr lang="ru-RU" sz="2000" b="1" kern="1800" spc="20" dirty="0">
              <a:solidFill>
                <a:srgbClr val="22222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7031" y="4963348"/>
            <a:ext cx="7848872" cy="1341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400" kern="1800" spc="2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Этот колоссальный объем информации, подлежащий обработке и анализу, получил название </a:t>
            </a:r>
            <a:r>
              <a:rPr lang="ru-RU" sz="2400" b="1" i="1" kern="1800" spc="20" dirty="0" err="1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  <a:r>
              <a:rPr lang="ru-RU" sz="2400" b="1" i="1" kern="1800" spc="2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kern="1800" spc="20" dirty="0" err="1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ru-RU" sz="2400" b="1" i="1" kern="1800" spc="2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или Большие данные.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82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841</TotalTime>
  <Words>548</Words>
  <Application>Microsoft Office PowerPoint</Application>
  <PresentationFormat>Экран (4:3)</PresentationFormat>
  <Paragraphs>82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Constantia</vt:lpstr>
      <vt:lpstr>Times New Roman</vt:lpstr>
      <vt:lpstr>Wingdings 2</vt:lpstr>
      <vt:lpstr>Поток</vt:lpstr>
      <vt:lpstr>Безопасность в океане интернета</vt:lpstr>
      <vt:lpstr>Что такое  Персональные данные?</vt:lpstr>
      <vt:lpstr>Что такое  Персональные данные?</vt:lpstr>
      <vt:lpstr>Что такое  Персональные данные?</vt:lpstr>
      <vt:lpstr>Персональные данные - это совокупность данных, которые необходимы и достаточны для идентификации какого-то человека</vt:lpstr>
      <vt:lpstr>Презентация PowerPoint</vt:lpstr>
      <vt:lpstr>Биометрические персональные данные </vt:lpstr>
      <vt:lpstr>Набор цифр как персональные данные</vt:lpstr>
      <vt:lpstr>Большие данные</vt:lpstr>
      <vt:lpstr>Презентация PowerPoint</vt:lpstr>
      <vt:lpstr>Как защитить гаджеты от вредоносных программ</vt:lpstr>
      <vt:lpstr>Как общаться в Сети</vt:lpstr>
      <vt:lpstr>Как общаться в Сети</vt:lpstr>
      <vt:lpstr>Ответьте на вопросы</vt:lpstr>
      <vt:lpstr>Страховой номер индивидуального лицевого счета (СНИЛС)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в океане интернета</dc:title>
  <dc:creator>User</dc:creator>
  <cp:lastModifiedBy>RePack by Diakov</cp:lastModifiedBy>
  <cp:revision>23</cp:revision>
  <dcterms:created xsi:type="dcterms:W3CDTF">2016-10-17T03:31:57Z</dcterms:created>
  <dcterms:modified xsi:type="dcterms:W3CDTF">2016-11-23T08:58:49Z</dcterms:modified>
</cp:coreProperties>
</file>