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charset="0"/>
      <p:regular r:id="rId8"/>
      <p:bold r:id="rId9"/>
      <p:italic r:id="rId10"/>
      <p:boldItalic r:id="rId11"/>
    </p:embeddedFont>
    <p:embeddedFont>
      <p:font typeface="Merriweather" charset="-52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A300B3C-FDCF-4AE9-8781-DE13F52FD83A}">
  <a:tblStyle styleId="{6A300B3C-FDCF-4AE9-8781-DE13F52FD8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96081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a8072e0fa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a8072e0fa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a8072e0fa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a8072e0fa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b10e97e4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b10e97e4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b10e97e48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b10e97e48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Уклад школы как условие качественного партнерства с законными представителями (детский дом) 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50225" y="3816075"/>
            <a:ext cx="49725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КГКУ “Железногорский детский дом”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2789475" y="509175"/>
            <a:ext cx="3844800" cy="65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2826350" y="637425"/>
            <a:ext cx="425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КГКУ “ЖЕЛЕЗНОГОРСКИЙ ДЕТСКИЙ ДОМ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951950" y="1704650"/>
            <a:ext cx="3379800" cy="597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981475" y="1844850"/>
            <a:ext cx="425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МКУ “УПРАВЛЕНИЕ ОБРАЗОВАНИЯ”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645300" y="2302550"/>
            <a:ext cx="3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5018050" y="1704650"/>
            <a:ext cx="3623400" cy="597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5357625" y="1695800"/>
            <a:ext cx="3925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КРАЕВЫЕ ОБРАЗОВАТЕЛЬНЫЕ ОРГАНИЗАЦИИ ДЛЯ ДЕТЕЙ С ОВЗ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7032650" y="2649225"/>
            <a:ext cx="212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1092175" y="2730400"/>
            <a:ext cx="3062400" cy="151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5239425" y="2730400"/>
            <a:ext cx="3261600" cy="151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1143825" y="2969575"/>
            <a:ext cx="32616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в 2022-2023 учебном году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воспитанники детского дома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обучаются в 4-х муниципальных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школах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4"/>
          <p:cNvSpPr txBox="1"/>
          <p:nvPr/>
        </p:nvSpPr>
        <p:spPr>
          <a:xfrm flipH="1">
            <a:off x="5479300" y="2969575"/>
            <a:ext cx="2700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в 2022-2023 учебном году воспитанники детского дома обучаются в 2-х краевых школах 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 flipH="1">
            <a:off x="3077275" y="1261900"/>
            <a:ext cx="309900" cy="30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83" name="Google Shape;8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361950"/>
            <a:ext cx="2489576" cy="12447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4"/>
          <p:cNvCxnSpPr/>
          <p:nvPr/>
        </p:nvCxnSpPr>
        <p:spPr>
          <a:xfrm>
            <a:off x="5387025" y="1284025"/>
            <a:ext cx="324600" cy="24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" name="Google Shape;85;p14"/>
          <p:cNvCxnSpPr>
            <a:endCxn id="78" idx="0"/>
          </p:cNvCxnSpPr>
          <p:nvPr/>
        </p:nvCxnSpPr>
        <p:spPr>
          <a:xfrm flipH="1">
            <a:off x="2623375" y="2302600"/>
            <a:ext cx="18600" cy="42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" name="Google Shape;86;p14"/>
          <p:cNvCxnSpPr>
            <a:endCxn id="79" idx="0"/>
          </p:cNvCxnSpPr>
          <p:nvPr/>
        </p:nvCxnSpPr>
        <p:spPr>
          <a:xfrm>
            <a:off x="6870225" y="2339200"/>
            <a:ext cx="0" cy="39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5575" y="3526"/>
            <a:ext cx="1935876" cy="1692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5"/>
          <p:cNvGraphicFramePr/>
          <p:nvPr>
            <p:extLst>
              <p:ext uri="{D42A27DB-BD31-4B8C-83A1-F6EECF244321}">
                <p14:modId xmlns:p14="http://schemas.microsoft.com/office/powerpoint/2010/main" val="2513122297"/>
              </p:ext>
            </p:extLst>
          </p:nvPr>
        </p:nvGraphicFramePr>
        <p:xfrm>
          <a:off x="399025" y="437100"/>
          <a:ext cx="8345925" cy="4453730"/>
        </p:xfrm>
        <a:graphic>
          <a:graphicData uri="http://schemas.openxmlformats.org/drawingml/2006/table">
            <a:tbl>
              <a:tblPr>
                <a:noFill/>
                <a:tableStyleId>{6A300B3C-FDCF-4AE9-8781-DE13F52FD83A}</a:tableStyleId>
              </a:tblPr>
              <a:tblGrid>
                <a:gridCol w="2317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2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5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/>
                        <a:t>Компоненты Уклада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/>
                        <a:t>Школа с образовательной средой</a:t>
                      </a:r>
                      <a:endParaRPr sz="12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/>
                        <a:t>Школа с укладом</a:t>
                      </a:r>
                      <a:endParaRPr sz="12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Идея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Не прослеживается идея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Психологической безопасности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Лозунг: Прояви лучшее!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Ритуал принятия в члены коллектива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Оформление документов с беседой в кабинете директора.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Сопровождение педагогом школы от кабинета директора с экскурсией по всей школе до окончания процесса адаптации ребенка к школе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Позиция участников образовательного процесса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Авторитарная позиция: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 педагог - неблагополучный родитель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Позиция партнёрства:  коллеги с коллегами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Формы принятия решений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Совещание , педсовет 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(официальная переписка)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Диалог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Субкультурные объединения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Программы дополнительного образования - кружки, секции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Проектные группы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Добровольческие объединения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Пресс-центр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Рефлексивные формы образовательной деятельности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Отсутствуют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Круглый стол, проблемные аналитические семинары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3" name="Google Shape;93;p15"/>
          <p:cNvSpPr txBox="1"/>
          <p:nvPr/>
        </p:nvSpPr>
        <p:spPr>
          <a:xfrm>
            <a:off x="1815375" y="88575"/>
            <a:ext cx="509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latin typeface="Roboto"/>
                <a:ea typeface="Roboto"/>
                <a:cs typeface="Roboto"/>
                <a:sym typeface="Roboto"/>
              </a:rPr>
              <a:t>Школы с разными формами организации жизни</a:t>
            </a:r>
            <a:r>
              <a:rPr lang="ru" dirty="0">
                <a:latin typeface="Roboto"/>
                <a:ea typeface="Roboto"/>
                <a:cs typeface="Roboto"/>
                <a:sym typeface="Roboto"/>
              </a:rPr>
              <a:t>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6" descr="https://pedsovet.org/v3/upload/ckeditor/6/images/2018-04-27/1524833802_problem-3303396_960_72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927" y="1708977"/>
            <a:ext cx="1101734" cy="4557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 txBox="1"/>
          <p:nvPr/>
        </p:nvSpPr>
        <p:spPr>
          <a:xfrm>
            <a:off x="1237536" y="366831"/>
            <a:ext cx="7010639" cy="229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u="sng" dirty="0">
                <a:latin typeface="Roboto"/>
                <a:ea typeface="Roboto"/>
                <a:cs typeface="Roboto"/>
                <a:sym typeface="Roboto"/>
              </a:rPr>
              <a:t>Проблема </a:t>
            </a: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- отсутствуют партнерские отношения между образовательной организации и учреждением внесемейного воспитания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ru" sz="2000" b="1" u="sng" dirty="0">
                <a:latin typeface="Roboto"/>
                <a:ea typeface="Roboto"/>
                <a:cs typeface="Roboto"/>
                <a:sym typeface="Roboto"/>
              </a:rPr>
              <a:t>Цель</a:t>
            </a: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  - наладить партнерские отношения со всеми образовательными организациями, в которых обучаются воспитанники учреждения. 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0551" y="2774705"/>
            <a:ext cx="702972" cy="649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0551" y="490075"/>
            <a:ext cx="966984" cy="850587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1237536" y="2657799"/>
            <a:ext cx="7313290" cy="1723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u="sng" dirty="0">
                <a:latin typeface="Roboto"/>
                <a:ea typeface="Roboto"/>
                <a:cs typeface="Roboto"/>
                <a:sym typeface="Roboto"/>
              </a:rPr>
              <a:t>Гипотеза </a:t>
            </a: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- проведение городского семинара по теме “Единая воспитательная среда для ребенка – сироты : проблемы, перспективы ”  с включением всех образовательных организаций позволит наладить партнерство Школы и Детского дома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5217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671525" y="2568050"/>
            <a:ext cx="425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236</Words>
  <Application>Microsoft Office PowerPoint</Application>
  <PresentationFormat>Экран (16:9)</PresentationFormat>
  <Paragraphs>42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Roboto</vt:lpstr>
      <vt:lpstr>Merriweather</vt:lpstr>
      <vt:lpstr>Paradigm</vt:lpstr>
      <vt:lpstr>Уклад школы как условие качественного партнерства с законными представителями (детский дом)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Уклад школы как условие качественного партнерства с законными представителями (детский дом)</dc:title>
  <dc:creator>User</dc:creator>
  <cp:lastModifiedBy>User</cp:lastModifiedBy>
  <cp:revision>8</cp:revision>
  <dcterms:modified xsi:type="dcterms:W3CDTF">2023-02-14T10:10:59Z</dcterms:modified>
</cp:coreProperties>
</file>