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3" r:id="rId8"/>
    <p:sldId id="264" r:id="rId9"/>
    <p:sldId id="265" r:id="rId10"/>
    <p:sldId id="288" r:id="rId11"/>
    <p:sldId id="289" r:id="rId12"/>
    <p:sldId id="290" r:id="rId13"/>
    <p:sldId id="266" r:id="rId14"/>
    <p:sldId id="267" r:id="rId15"/>
    <p:sldId id="278" r:id="rId16"/>
    <p:sldId id="262" r:id="rId17"/>
    <p:sldId id="272" r:id="rId18"/>
    <p:sldId id="268" r:id="rId19"/>
    <p:sldId id="273" r:id="rId20"/>
    <p:sldId id="269" r:id="rId21"/>
    <p:sldId id="274" r:id="rId22"/>
    <p:sldId id="270" r:id="rId23"/>
    <p:sldId id="275" r:id="rId24"/>
    <p:sldId id="271" r:id="rId25"/>
    <p:sldId id="276" r:id="rId26"/>
    <p:sldId id="27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sychologist.tips/2195-anoreksiya-chto-eto-s-pozitsii-psihologii-kak-vliyaet-anoreksiya-na-psihiku-do-i-posle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ПРИВЯЗАННОСТЬ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Жизненно важная потребность.</a:t>
            </a:r>
          </a:p>
          <a:p>
            <a:r>
              <a:rPr lang="ru-RU" b="1" dirty="0" smtClean="0"/>
              <a:t>Это </a:t>
            </a:r>
            <a:r>
              <a:rPr lang="ru-RU" b="1" dirty="0"/>
              <a:t>взаимный процесс образования эмоциональной</a:t>
            </a:r>
          </a:p>
          <a:p>
            <a:r>
              <a:rPr lang="ru-RU" b="1" dirty="0"/>
              <a:t>связи между людьми, которая сохраняется неопределенное время, даже,</a:t>
            </a:r>
          </a:p>
          <a:p>
            <a:r>
              <a:rPr lang="ru-RU" b="1" dirty="0"/>
              <a:t>если эти люди разделены.</a:t>
            </a:r>
          </a:p>
        </p:txBody>
      </p:sp>
      <p:sp>
        <p:nvSpPr>
          <p:cNvPr id="4" name="AutoShape 2" descr="ÐÐ°ÑÑÐ¸Ð½ÐºÐ¸ Ð¿Ð¾ Ð·Ð°Ð¿ÑÐ¾ÑÑ Ð¿ÑÐ¸Ð²ÑÐ·Ð°Ð½Ð½Ð¾ÑÑÑ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F:\НАША ПРОГРАММА\Привязанность\занятие 3\attach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17280"/>
            <a:ext cx="3816424" cy="3514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104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924778" y="43482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6575998" y="1381196"/>
            <a:ext cx="1611960" cy="13726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139952" y="1036038"/>
            <a:ext cx="648072" cy="626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933636" y="166240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196586" y="1916832"/>
            <a:ext cx="13794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5196586" y="2119606"/>
            <a:ext cx="13794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24785" y="1743491"/>
            <a:ext cx="165618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671900" y="1707487"/>
            <a:ext cx="158417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0722" y="533579"/>
            <a:ext cx="3845925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Ребенок не хочет вступать</a:t>
            </a:r>
          </a:p>
          <a:p>
            <a:r>
              <a:rPr lang="ru-RU" dirty="0"/>
              <a:t>в</a:t>
            </a:r>
            <a:r>
              <a:rPr lang="ru-RU" dirty="0" smtClean="0"/>
              <a:t> контакт с окружающими</a:t>
            </a:r>
          </a:p>
          <a:p>
            <a:r>
              <a:rPr lang="ru-RU" dirty="0" smtClean="0"/>
              <a:t>Взрослыми, сторонится их.</a:t>
            </a:r>
          </a:p>
          <a:p>
            <a:r>
              <a:rPr lang="ru-RU" dirty="0" smtClean="0"/>
              <a:t>Не смотрит в глаза, </a:t>
            </a:r>
          </a:p>
          <a:p>
            <a:r>
              <a:rPr lang="ru-RU" dirty="0" smtClean="0"/>
              <a:t>не включается в предложенную </a:t>
            </a:r>
          </a:p>
          <a:p>
            <a:r>
              <a:rPr lang="ru-RU" dirty="0" smtClean="0"/>
              <a:t>Игру. Однако, он обращает</a:t>
            </a:r>
          </a:p>
          <a:p>
            <a:r>
              <a:rPr lang="ru-RU" dirty="0" smtClean="0"/>
              <a:t>внимание на взрослого. Как бы</a:t>
            </a:r>
          </a:p>
          <a:p>
            <a:r>
              <a:rPr lang="ru-RU" dirty="0" smtClean="0"/>
              <a:t>«незаметно» поглядывает на него.</a:t>
            </a:r>
          </a:p>
          <a:p>
            <a:r>
              <a:rPr lang="ru-RU" dirty="0" smtClean="0"/>
              <a:t>Он «незаметный». </a:t>
            </a:r>
            <a:r>
              <a:rPr lang="ru-RU" sz="2000" b="1" dirty="0" smtClean="0"/>
              <a:t>30%</a:t>
            </a:r>
            <a:endParaRPr lang="ru-RU" sz="2000" b="1" dirty="0"/>
          </a:p>
        </p:txBody>
      </p:sp>
      <p:sp>
        <p:nvSpPr>
          <p:cNvPr id="16" name="Овал 15"/>
          <p:cNvSpPr/>
          <p:nvPr/>
        </p:nvSpPr>
        <p:spPr>
          <a:xfrm>
            <a:off x="7020272" y="32129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6747226" y="4156323"/>
            <a:ext cx="1440732" cy="157693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548514" y="4145757"/>
            <a:ext cx="648072" cy="626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4342198" y="4771203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545366" y="4771203"/>
            <a:ext cx="13794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5545366" y="5013176"/>
            <a:ext cx="13794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44208" y="4365104"/>
            <a:ext cx="2160240" cy="863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6575998" y="4365104"/>
            <a:ext cx="188443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1520" y="4145757"/>
            <a:ext cx="43091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Ребенок бежит к любому взрослому,</a:t>
            </a:r>
          </a:p>
          <a:p>
            <a:r>
              <a:rPr lang="ru-RU" dirty="0" smtClean="0"/>
              <a:t>общается, залезает на раку, обнимает,</a:t>
            </a:r>
          </a:p>
          <a:p>
            <a:r>
              <a:rPr lang="ru-RU" dirty="0" smtClean="0"/>
              <a:t>называет Мамой, Папой. Но не </a:t>
            </a:r>
          </a:p>
          <a:p>
            <a:r>
              <a:rPr lang="ru-RU" dirty="0" smtClean="0"/>
              <a:t>привязывается. Как будто ему</a:t>
            </a:r>
          </a:p>
          <a:p>
            <a:r>
              <a:rPr lang="ru-RU" dirty="0" smtClean="0"/>
              <a:t>Не важно к кому обращаться,</a:t>
            </a:r>
          </a:p>
          <a:p>
            <a:r>
              <a:rPr lang="ru-RU" dirty="0" smtClean="0"/>
              <a:t>с кем общаться. </a:t>
            </a:r>
            <a:r>
              <a:rPr lang="ru-RU" b="1" dirty="0" smtClean="0"/>
              <a:t>30%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32152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164288" y="83671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6948264" y="1757186"/>
            <a:ext cx="1440160" cy="13837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211144" y="365980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020272" y="4574200"/>
            <a:ext cx="1368152" cy="1519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923885" y="1553622"/>
            <a:ext cx="648072" cy="691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944597" y="4293096"/>
            <a:ext cx="648072" cy="691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761728" y="223999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738281" y="4984987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798985" y="2132856"/>
            <a:ext cx="13653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5724128" y="2636912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798985" y="4984987"/>
            <a:ext cx="13653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5798985" y="5442187"/>
            <a:ext cx="13653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940152" y="1628800"/>
            <a:ext cx="1008112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012160" y="1628800"/>
            <a:ext cx="792088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427984" y="4221088"/>
            <a:ext cx="4392488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211960" y="4117001"/>
            <a:ext cx="4320480" cy="1688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3844" y="458450"/>
            <a:ext cx="41921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 ребенка есть свой круг общения</a:t>
            </a:r>
          </a:p>
          <a:p>
            <a:r>
              <a:rPr lang="ru-RU" dirty="0" smtClean="0"/>
              <a:t>со сверстниками, есть любимое</a:t>
            </a:r>
          </a:p>
          <a:p>
            <a:r>
              <a:rPr lang="ru-RU" dirty="0" smtClean="0"/>
              <a:t>Животное. Он делит мир на «своих»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Это его друзья из детского дома и </a:t>
            </a:r>
          </a:p>
          <a:p>
            <a:r>
              <a:rPr lang="ru-RU" dirty="0" smtClean="0"/>
              <a:t>чужих –это все остальные. </a:t>
            </a:r>
          </a:p>
          <a:p>
            <a:r>
              <a:rPr lang="ru-RU" dirty="0" smtClean="0"/>
              <a:t>избегает доверительных отношений,</a:t>
            </a:r>
          </a:p>
          <a:p>
            <a:r>
              <a:rPr lang="ru-RU" dirty="0" smtClean="0"/>
              <a:t>Но может любить зверей.</a:t>
            </a:r>
          </a:p>
          <a:p>
            <a:r>
              <a:rPr lang="ru-RU" dirty="0" smtClean="0"/>
              <a:t>Установка – </a:t>
            </a:r>
          </a:p>
          <a:p>
            <a:r>
              <a:rPr lang="ru-RU" dirty="0" smtClean="0"/>
              <a:t>НИКОМУ НЕЛЬЗЯ ДОВЕРЯТЬ</a:t>
            </a:r>
          </a:p>
          <a:p>
            <a:pPr algn="ctr"/>
            <a:r>
              <a:rPr lang="ru-RU" b="1" dirty="0" smtClean="0"/>
              <a:t>20%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13844" y="4302402"/>
            <a:ext cx="38363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Он сидит в углу, ни на кого не </a:t>
            </a:r>
          </a:p>
          <a:p>
            <a:r>
              <a:rPr lang="ru-RU" dirty="0" smtClean="0"/>
              <a:t>смотрит. Производит тяжелое </a:t>
            </a:r>
          </a:p>
          <a:p>
            <a:r>
              <a:rPr lang="ru-RU" dirty="0" smtClean="0"/>
              <a:t>впечатление. Как правило </a:t>
            </a:r>
          </a:p>
          <a:p>
            <a:r>
              <a:rPr lang="ru-RU" dirty="0" smtClean="0"/>
              <a:t>взрослые подходят к таким детям</a:t>
            </a:r>
          </a:p>
          <a:p>
            <a:r>
              <a:rPr lang="ru-RU" dirty="0" smtClean="0"/>
              <a:t>в последнюю очередь.</a:t>
            </a:r>
          </a:p>
          <a:p>
            <a:pPr algn="ctr"/>
            <a:r>
              <a:rPr lang="ru-RU" b="1" dirty="0" smtClean="0"/>
              <a:t>10%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56155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39752" y="1628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087152" y="2552506"/>
            <a:ext cx="1419600" cy="181259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796136" y="2924944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625824" y="356914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635896" y="3458805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635896" y="3861048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87152" y="5157192"/>
            <a:ext cx="5581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Независимый, своенравный, неудобный ребенок.</a:t>
            </a:r>
          </a:p>
          <a:p>
            <a:r>
              <a:rPr lang="ru-RU" dirty="0" smtClean="0"/>
              <a:t>Опирается на собственное мнение. Воспитывается</a:t>
            </a:r>
          </a:p>
          <a:p>
            <a:r>
              <a:rPr lang="ru-RU" dirty="0" smtClean="0"/>
              <a:t>В детском дом. </a:t>
            </a:r>
            <a:r>
              <a:rPr lang="ru-RU" b="1" dirty="0" smtClean="0"/>
              <a:t>10%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08479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71287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C00000"/>
                </a:solidFill>
              </a:rPr>
              <a:t>Ненадежная</a:t>
            </a:r>
            <a:r>
              <a:rPr lang="ru-RU" sz="2800" b="1" i="1" u="sng" dirty="0">
                <a:solidFill>
                  <a:srgbClr val="C00000"/>
                </a:solidFill>
              </a:rPr>
              <a:t>, нарушенная привязанность вызывает</a:t>
            </a:r>
            <a:r>
              <a:rPr lang="ru-RU" sz="2800" b="1" i="1" u="sng" dirty="0" smtClean="0">
                <a:solidFill>
                  <a:srgbClr val="C00000"/>
                </a:solidFill>
              </a:rPr>
              <a:t>:</a:t>
            </a:r>
          </a:p>
          <a:p>
            <a:endParaRPr lang="ru-RU" sz="2800" b="1" i="1" u="sng" dirty="0"/>
          </a:p>
          <a:p>
            <a:r>
              <a:rPr lang="ru-RU" sz="2400" dirty="0">
                <a:solidFill>
                  <a:srgbClr val="FF0000"/>
                </a:solidFill>
              </a:rPr>
              <a:t>Рискованное поведение </a:t>
            </a:r>
            <a:r>
              <a:rPr lang="ru-RU" dirty="0"/>
              <a:t>человека в дальнейшей жизни. Будучи ребенком, он не чувствовал внимания и каких-либо ограничений со стороны матери ради безопасности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sz="2400" dirty="0">
                <a:solidFill>
                  <a:srgbClr val="FF0000"/>
                </a:solidFill>
              </a:rPr>
              <a:t>Социальная неразборчивость, чрезмерное доверие</a:t>
            </a:r>
            <a:r>
              <a:rPr lang="ru-RU" sz="2400" dirty="0"/>
              <a:t>, </a:t>
            </a:r>
            <a:r>
              <a:rPr lang="ru-RU" dirty="0"/>
              <a:t>безбоязненность. Возникает на фоне отсутствия одного значимого взрослого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sz="2400" dirty="0">
                <a:solidFill>
                  <a:srgbClr val="FF0000"/>
                </a:solidFill>
              </a:rPr>
              <a:t>Робость в выражении чувств</a:t>
            </a:r>
            <a:r>
              <a:rPr lang="ru-RU" sz="2400" dirty="0"/>
              <a:t>. </a:t>
            </a:r>
            <a:r>
              <a:rPr lang="ru-RU" dirty="0"/>
              <a:t>Предпосылка – телесные наказания, физическое насилие, жестокое обращение. Если ребенок одновременно видел в маме источник безопасности и источник опасности, то в будущем в выражении чувств к другим значимым людям будет очень сдержан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422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412776"/>
            <a:ext cx="727280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Агрессия</a:t>
            </a:r>
            <a:r>
              <a:rPr lang="ru-RU" dirty="0"/>
              <a:t> как проявление привязанности. Если родители общались друг с другом и с ребенком агрессивно, отказывали малышу в близости, то он решит, что это и есть язык проявления любви, привязанности. Из таких детей вырастают семейные тираны, грубияны, не терпящие отказов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sz="2400" dirty="0">
                <a:solidFill>
                  <a:srgbClr val="FF0000"/>
                </a:solidFill>
              </a:rPr>
              <a:t>Патологические влечения к еде, играм.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Формируется в ситуации, когда значимый взрослый удовлетворяет потребность ребенка не близостью, а едой, игрой. В будущем человек сам будет удовлетворять потребность в близости</a:t>
            </a:r>
            <a:r>
              <a:rPr lang="ru-RU" dirty="0">
                <a:hlinkClick r:id="rId2"/>
              </a:rPr>
              <a:t> </a:t>
            </a:r>
            <a:r>
              <a:rPr lang="ru-RU" dirty="0" smtClean="0"/>
              <a:t>с помощью еды, </a:t>
            </a:r>
            <a:r>
              <a:rPr lang="ru-RU" dirty="0" err="1" smtClean="0"/>
              <a:t>трудоголизма</a:t>
            </a:r>
            <a:r>
              <a:rPr lang="ru-RU" dirty="0" smtClean="0"/>
              <a:t>, </a:t>
            </a:r>
            <a:r>
              <a:rPr lang="ru-RU" dirty="0"/>
              <a:t>наркомании, зависимых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1442652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204864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Травма возникает тогда, когда воздействие (внутреннее или внешнее) интенсивнее, чем способность его переживать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Травма (буквальное значение –рана). Это разрушение нормальных связей со своим телом, самим собой, семьёй и окружающим миром. Проживание психологической травмы –это уникальный опыт.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Психологическая реакция на травму включает в себя три относительно самостоятельные фазы, что позволяет охарактеризовать ее как развернутый во времени процесс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340768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Детские психологические травмы: опасность или неизбежность?</a:t>
            </a:r>
          </a:p>
        </p:txBody>
      </p:sp>
    </p:spTree>
    <p:extLst>
      <p:ext uri="{BB962C8B-B14F-4D97-AF65-F5344CB8AC3E}">
        <p14:creationId xmlns:p14="http://schemas.microsoft.com/office/powerpoint/2010/main" val="535750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772816"/>
            <a:ext cx="576064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Травма материнской депривации </a:t>
            </a:r>
            <a:r>
              <a:rPr lang="ru-RU" dirty="0"/>
              <a:t>- встречается у детей, лишенных “своего” </a:t>
            </a:r>
            <a:r>
              <a:rPr lang="ru-RU" dirty="0" smtClean="0"/>
              <a:t>взрослого изначально</a:t>
            </a:r>
            <a:r>
              <a:rPr lang="ru-RU" dirty="0"/>
              <a:t>. Например, когда ребенок воспитывается в детском доме и постоянно</a:t>
            </a:r>
          </a:p>
          <a:p>
            <a:r>
              <a:rPr lang="ru-RU" dirty="0"/>
              <a:t>переходит от воспитателя к воспитателю.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Может </a:t>
            </a:r>
            <a:r>
              <a:rPr lang="ru-RU" dirty="0"/>
              <a:t>возникнуть, когда родители </a:t>
            </a:r>
            <a:r>
              <a:rPr lang="ru-RU" dirty="0" smtClean="0"/>
              <a:t>много работают </a:t>
            </a:r>
            <a:r>
              <a:rPr lang="ru-RU" dirty="0"/>
              <a:t>и при этом постоянно меняют нянь.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130" y="4581128"/>
            <a:ext cx="7571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ДЕПРИВАЦИЯ – психическое состояние, возникающее в жизненных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условиях или ситуациях, в которых субъект лишен возможности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Для удовлетворения жизненно-важных потребностей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218" name="Picture 2" descr="ÐÐ°ÑÑÐ¸Ð½ÐºÐ¸ Ð¿Ð¾ Ð·Ð°Ð¿ÑÐ¾ÑÑ ÑÑÐ°Ð²Ð¼Ð° Ð¼Ð°ÑÐµÑÐ¸Ð½ÑÐºÐ¾Ð¹ Ð´ÐµÐ¿ÑÐ¸Ð²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565" y="1954346"/>
            <a:ext cx="2936589" cy="205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175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443841"/>
            <a:ext cx="59766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Травма </a:t>
            </a:r>
            <a:r>
              <a:rPr lang="ru-RU" sz="2800" dirty="0" smtClean="0"/>
              <a:t>материнско депривации:</a:t>
            </a:r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ОПАСНО</a:t>
            </a:r>
            <a:r>
              <a:rPr lang="ru-RU" dirty="0"/>
              <a:t> - если у ребенка нет постоянного взрослого, он постоянно переходит “с рук на руки”,</a:t>
            </a:r>
          </a:p>
          <a:p>
            <a:r>
              <a:rPr lang="ru-RU" dirty="0"/>
              <a:t>не имея возможности ни к кому привязаться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БЕЗОПАСНО</a:t>
            </a:r>
            <a:r>
              <a:rPr lang="ru-RU" dirty="0"/>
              <a:t> - если вы плохо себя чувствовали, были расстроены и в это время не </a:t>
            </a:r>
            <a:r>
              <a:rPr lang="ru-RU" dirty="0" smtClean="0"/>
              <a:t>могли разговаривать </a:t>
            </a:r>
            <a:r>
              <a:rPr lang="ru-RU" dirty="0"/>
              <a:t>с ребенком, играть с ним, </a:t>
            </a:r>
            <a:r>
              <a:rPr lang="ru-RU" dirty="0" err="1"/>
              <a:t>гулить</a:t>
            </a:r>
            <a:r>
              <a:rPr lang="ru-RU" dirty="0"/>
              <a:t>, если это младенец. А затем </a:t>
            </a:r>
            <a:r>
              <a:rPr lang="ru-RU" dirty="0" smtClean="0"/>
              <a:t>приняли лекарство</a:t>
            </a:r>
            <a:r>
              <a:rPr lang="ru-RU" dirty="0"/>
              <a:t>, немного успокоились и снова включились в его жизнь.</a:t>
            </a:r>
          </a:p>
        </p:txBody>
      </p:sp>
    </p:spTree>
    <p:extLst>
      <p:ext uri="{BB962C8B-B14F-4D97-AF65-F5344CB8AC3E}">
        <p14:creationId xmlns:p14="http://schemas.microsoft.com/office/powerpoint/2010/main" val="2307321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2878" y="692696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Травма ненадежной заботы </a:t>
            </a:r>
            <a:r>
              <a:rPr lang="ru-RU" dirty="0"/>
              <a:t>- “свой” взрослый есть, он заботится и защищает, </a:t>
            </a:r>
            <a:r>
              <a:rPr lang="ru-RU" dirty="0" smtClean="0"/>
              <a:t>но непостоянно</a:t>
            </a:r>
            <a:r>
              <a:rPr lang="ru-RU" dirty="0"/>
              <a:t>. Иногда он демонстрирует равнодушие и невнимание к потребностям</a:t>
            </a:r>
          </a:p>
          <a:p>
            <a:r>
              <a:rPr lang="ru-RU" dirty="0"/>
              <a:t>ребенка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Такое случается в семьях, где родители страдают наркотической </a:t>
            </a:r>
            <a:r>
              <a:rPr lang="ru-RU" dirty="0" smtClean="0"/>
              <a:t>или алкогольной </a:t>
            </a:r>
            <a:r>
              <a:rPr lang="ru-RU" dirty="0"/>
              <a:t>зависимостью. Или, к примеру, ухаживающий за ребенком </a:t>
            </a:r>
            <a:r>
              <a:rPr lang="ru-RU" dirty="0" smtClean="0"/>
              <a:t>человек серьезно </a:t>
            </a:r>
            <a:r>
              <a:rPr lang="ru-RU" dirty="0"/>
              <a:t>заболел.</a:t>
            </a:r>
          </a:p>
        </p:txBody>
      </p:sp>
      <p:pic>
        <p:nvPicPr>
          <p:cNvPr id="1024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56992"/>
            <a:ext cx="4717822" cy="313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516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6561" y="620688"/>
            <a:ext cx="705678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Травма </a:t>
            </a:r>
            <a:r>
              <a:rPr lang="ru-RU" sz="3200" dirty="0"/>
              <a:t>ненадежной заботы</a:t>
            </a:r>
            <a:r>
              <a:rPr lang="ru-RU" sz="3200" dirty="0" smtClean="0"/>
              <a:t>:</a:t>
            </a:r>
          </a:p>
          <a:p>
            <a:endParaRPr lang="ru-RU" sz="3200" dirty="0"/>
          </a:p>
          <a:p>
            <a:r>
              <a:rPr lang="ru-RU" dirty="0">
                <a:solidFill>
                  <a:srgbClr val="FF0000"/>
                </a:solidFill>
              </a:rPr>
              <a:t>ОПАСНО</a:t>
            </a:r>
            <a:r>
              <a:rPr lang="ru-RU" dirty="0"/>
              <a:t> - если ребенок на постоянной основе не получает стабильных внимания и заботы.</a:t>
            </a:r>
          </a:p>
          <a:p>
            <a:r>
              <a:rPr lang="ru-RU" dirty="0"/>
              <a:t>Или родители достаточно много заботятся о них с их точки зрения, совершенно не интересуясь</a:t>
            </a:r>
          </a:p>
          <a:p>
            <a:r>
              <a:rPr lang="ru-RU" dirty="0"/>
              <a:t>реальными нуждами ребенка и отказывая ему в праве на собственные потребности. Про это</a:t>
            </a:r>
          </a:p>
          <a:p>
            <a:r>
              <a:rPr lang="ru-RU" dirty="0"/>
              <a:t>есть грустный анекдот: - Женя, домой!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Мама</a:t>
            </a:r>
            <a:r>
              <a:rPr lang="ru-RU" dirty="0"/>
              <a:t>, а я замерз или проголодался</a:t>
            </a:r>
            <a:r>
              <a:rPr lang="ru-RU" dirty="0" smtClean="0"/>
              <a:t>?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БЕЗОПАСНО</a:t>
            </a:r>
            <a:r>
              <a:rPr lang="ru-RU" dirty="0"/>
              <a:t> - вы устали и замотаны. На работе </a:t>
            </a:r>
            <a:r>
              <a:rPr lang="ru-RU" dirty="0" err="1"/>
              <a:t>дедлайн</a:t>
            </a:r>
            <a:r>
              <a:rPr lang="ru-RU" dirty="0"/>
              <a:t>, дома ремонт или переезд. </a:t>
            </a:r>
            <a:r>
              <a:rPr lang="ru-RU" dirty="0" smtClean="0"/>
              <a:t>Поэтому конкретно </a:t>
            </a:r>
            <a:r>
              <a:rPr lang="ru-RU" dirty="0"/>
              <a:t>здесь и сейчас вы не способны полноценно прислушиваться к потребностям </a:t>
            </a:r>
            <a:r>
              <a:rPr lang="ru-RU" dirty="0" smtClean="0"/>
              <a:t>ребенка и </a:t>
            </a:r>
            <a:r>
              <a:rPr lang="ru-RU" dirty="0"/>
              <a:t>все их удовлетворять. Но это временная ситуация и она пройдет, когда работа будет сдана,</a:t>
            </a:r>
          </a:p>
          <a:p>
            <a:r>
              <a:rPr lang="ru-RU" dirty="0"/>
              <a:t>последние коробки - распакованы, а вы капельку отдохнете.</a:t>
            </a:r>
          </a:p>
        </p:txBody>
      </p:sp>
    </p:spTree>
    <p:extLst>
      <p:ext uri="{BB962C8B-B14F-4D97-AF65-F5344CB8AC3E}">
        <p14:creationId xmlns:p14="http://schemas.microsoft.com/office/powerpoint/2010/main" val="71399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76" y="984619"/>
            <a:ext cx="5625900" cy="512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927607" y="1628800"/>
            <a:ext cx="3059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Формирование детско-родительской привязанности, стадии развития</a:t>
            </a:r>
          </a:p>
          <a:p>
            <a:r>
              <a:rPr lang="ru-RU" dirty="0"/>
              <a:t> стадия недифференцированных привязанностей </a:t>
            </a:r>
            <a:r>
              <a:rPr lang="ru-RU" i="1" dirty="0"/>
              <a:t>(1,5 – 6 мес. );</a:t>
            </a:r>
          </a:p>
          <a:p>
            <a:r>
              <a:rPr lang="ru-RU" dirty="0"/>
              <a:t> стадия специфических привязанностей </a:t>
            </a:r>
            <a:r>
              <a:rPr lang="ru-RU" i="1" dirty="0"/>
              <a:t>(7 – 9 мес. );</a:t>
            </a:r>
          </a:p>
          <a:p>
            <a:r>
              <a:rPr lang="ru-RU" dirty="0"/>
              <a:t> стадия множественных привязанностей </a:t>
            </a:r>
            <a:r>
              <a:rPr lang="ru-RU" i="1" dirty="0"/>
              <a:t>(11 – 18 мес.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824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05178"/>
            <a:ext cx="691276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Травма потери </a:t>
            </a:r>
            <a:r>
              <a:rPr lang="ru-RU" dirty="0"/>
              <a:t>- ее название говорит само за себя. Значимый взрослый был - и </a:t>
            </a:r>
            <a:r>
              <a:rPr lang="ru-RU" dirty="0" smtClean="0"/>
              <a:t>внезапно его </a:t>
            </a:r>
            <a:r>
              <a:rPr lang="ru-RU" dirty="0"/>
              <a:t>не стало.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Возможно</a:t>
            </a:r>
            <a:r>
              <a:rPr lang="ru-RU" dirty="0"/>
              <a:t>, он умер, а может быть, исчез из зоны доступа ребенка по </a:t>
            </a:r>
            <a:r>
              <a:rPr lang="ru-RU" dirty="0" smtClean="0"/>
              <a:t>любой другой </a:t>
            </a:r>
            <a:r>
              <a:rPr lang="ru-RU" dirty="0"/>
              <a:t>причине. Итог один - доступа к нему больше нет.</a:t>
            </a:r>
          </a:p>
        </p:txBody>
      </p:sp>
      <p:pic>
        <p:nvPicPr>
          <p:cNvPr id="11266" name="Picture 2" descr="ÐÐ°ÑÑÐ¸Ð½ÐºÐ¸ Ð¿Ð¾ Ð·Ð°Ð¿ÑÐ¾ÑÑ ÑÑÐ°Ð²Ð¼Ð° Ð¼Ð°ÑÐµÑÐ¸Ð½ÑÐºÐ¾Ð¹ Ð´ÐµÐ¿ÑÐ¸Ð²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08920"/>
            <a:ext cx="2088232" cy="352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ÐÐ°ÑÑÐ¸Ð½ÐºÐ¸ Ð¿Ð¾ Ð·Ð°Ð¿ÑÐ¾ÑÑ ÑÑÐ°Ð²Ð¼Ð° Ð¼Ð°ÑÐµÑÐ¸Ð½ÑÐºÐ¾Ð¹ Ð´ÐµÐ¿ÑÐ¸Ð²Ð°ÑÐ¸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05836"/>
            <a:ext cx="5256584" cy="350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791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889844"/>
            <a:ext cx="648072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Травма потери</a:t>
            </a:r>
            <a:r>
              <a:rPr lang="ru-RU" sz="2800" dirty="0" smtClean="0"/>
              <a:t>:</a:t>
            </a:r>
          </a:p>
          <a:p>
            <a:pPr algn="ctr"/>
            <a:endParaRPr lang="ru-RU" sz="2800" dirty="0"/>
          </a:p>
          <a:p>
            <a:r>
              <a:rPr lang="ru-RU" dirty="0">
                <a:solidFill>
                  <a:srgbClr val="FF0000"/>
                </a:solidFill>
              </a:rPr>
              <a:t>ОПАСНО</a:t>
            </a:r>
            <a:r>
              <a:rPr lang="ru-RU" dirty="0"/>
              <a:t> - ребенок потерял значимого взрослого навсегда. Например, в связи со смертью.</a:t>
            </a:r>
          </a:p>
          <a:p>
            <a:r>
              <a:rPr lang="ru-RU" dirty="0"/>
              <a:t>Особенно если некому его поддержать в этот момент, дать прожить горе и выплакаться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БЕЗОПАСНО</a:t>
            </a:r>
            <a:r>
              <a:rPr lang="ru-RU" dirty="0"/>
              <a:t> - вы ушли в кино, погулять или на работу. Отправили подросшего ребенка в</a:t>
            </a:r>
          </a:p>
          <a:p>
            <a:r>
              <a:rPr lang="ru-RU" dirty="0"/>
              <a:t>лагерь или к бабушке на выходные. Не сидите возле него 24 часа 7 дней в неделю. В конце-</a:t>
            </a:r>
          </a:p>
          <a:p>
            <a:r>
              <a:rPr lang="ru-RU" dirty="0"/>
              <a:t>концов, наша цель со временем научить ребенка справляться с жизнью самостоятельно, без</a:t>
            </a:r>
          </a:p>
          <a:p>
            <a:r>
              <a:rPr lang="ru-RU" dirty="0"/>
              <a:t>нас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166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24744"/>
            <a:ext cx="698477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Травма насилия </a:t>
            </a:r>
            <a:r>
              <a:rPr lang="ru-RU" dirty="0"/>
              <a:t>- в одной и той же связке от взрослого идут как забота и защита, так </a:t>
            </a:r>
            <a:r>
              <a:rPr lang="ru-RU" dirty="0" smtClean="0"/>
              <a:t>и насилие</a:t>
            </a:r>
            <a:r>
              <a:rPr lang="ru-RU" dirty="0"/>
              <a:t>, унижение, страх.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Ребенок </a:t>
            </a:r>
            <a:r>
              <a:rPr lang="ru-RU" dirty="0"/>
              <a:t>доверяет родителю, но боится его, любит и</a:t>
            </a:r>
          </a:p>
          <a:p>
            <a:r>
              <a:rPr lang="ru-RU" dirty="0"/>
              <a:t>ненавидит, хочет быть с ним и одновременно убежать от него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Подобные </a:t>
            </a:r>
            <a:r>
              <a:rPr lang="ru-RU" dirty="0" smtClean="0"/>
              <a:t>амбивалентные связки </a:t>
            </a:r>
            <a:r>
              <a:rPr lang="ru-RU" dirty="0"/>
              <a:t>сильно влияют на ребенка и его способность строить отношения в будущем.</a:t>
            </a:r>
          </a:p>
        </p:txBody>
      </p:sp>
      <p:pic>
        <p:nvPicPr>
          <p:cNvPr id="12290" name="Picture 2" descr="ÐÐ°ÑÑÐ¸Ð½ÐºÐ¸ Ð¿Ð¾ Ð·Ð°Ð¿ÑÐ¾ÑÑ ÑÑÐ°Ð²Ð¼Ð° Ð½Ð°ÑÐ¸Ð»Ð¸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892" y="3525401"/>
            <a:ext cx="4889004" cy="318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674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89844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Травма насилия</a:t>
            </a:r>
            <a:r>
              <a:rPr lang="ru-RU" sz="2800" dirty="0" smtClean="0"/>
              <a:t>:</a:t>
            </a:r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ОПАСНО</a:t>
            </a:r>
            <a:r>
              <a:rPr lang="ru-RU" dirty="0"/>
              <a:t> - ребенок подвергается физическому, сексуальному, постоянному эмоциональному</a:t>
            </a:r>
          </a:p>
          <a:p>
            <a:r>
              <a:rPr lang="ru-RU" dirty="0"/>
              <a:t>насилию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>
                <a:solidFill>
                  <a:srgbClr val="00B050"/>
                </a:solidFill>
              </a:rPr>
              <a:t>БЕЗОПАСНО</a:t>
            </a:r>
            <a:r>
              <a:rPr lang="ru-RU" dirty="0"/>
              <a:t> - вы не разрешили двухлетке съесть шоколадку, а вместо этого заставили выпить</a:t>
            </a:r>
          </a:p>
          <a:p>
            <a:r>
              <a:rPr lang="ru-RU" dirty="0"/>
              <a:t>невкусное лекарство или капнули в нос. Отвели к врачу, чтобы сдать кровь из пальца. Да-да,</a:t>
            </a:r>
          </a:p>
          <a:p>
            <a:r>
              <a:rPr lang="ru-RU" dirty="0"/>
              <a:t>при этом ребенка даже пришлось удерживать насильно. Если в остальное время вы строите с</a:t>
            </a:r>
          </a:p>
          <a:p>
            <a:r>
              <a:rPr lang="ru-RU" dirty="0"/>
              <a:t>ним спокойные отношения, то эти маленькие трещинки зарастают и обиды проходят без</a:t>
            </a:r>
          </a:p>
          <a:p>
            <a:r>
              <a:rPr lang="ru-RU" dirty="0"/>
              <a:t>серьезных последствий.</a:t>
            </a:r>
          </a:p>
        </p:txBody>
      </p:sp>
    </p:spTree>
    <p:extLst>
      <p:ext uri="{BB962C8B-B14F-4D97-AF65-F5344CB8AC3E}">
        <p14:creationId xmlns:p14="http://schemas.microsoft.com/office/powerpoint/2010/main" val="3599088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698477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Травма конфликта лояльностей </a:t>
            </a:r>
            <a:r>
              <a:rPr lang="ru-RU" dirty="0"/>
              <a:t>- ситуация, когда значимые для ребенка люди </a:t>
            </a:r>
            <a:r>
              <a:rPr lang="ru-RU" dirty="0" smtClean="0"/>
              <a:t>ребенка буквально </a:t>
            </a:r>
            <a:r>
              <a:rPr lang="ru-RU" dirty="0"/>
              <a:t>“делят” его и заставляют выбирать, на чьи сторону он перейдет и кого будет</a:t>
            </a:r>
          </a:p>
          <a:p>
            <a:r>
              <a:rPr lang="ru-RU" dirty="0"/>
              <a:t>любить.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Это </a:t>
            </a:r>
            <a:r>
              <a:rPr lang="ru-RU" dirty="0"/>
              <a:t>могут быть родители в разводе, если каждый из них решил </a:t>
            </a:r>
            <a:r>
              <a:rPr lang="ru-RU" dirty="0" smtClean="0"/>
              <a:t>доказать бывшему </a:t>
            </a:r>
            <a:r>
              <a:rPr lang="ru-RU" dirty="0"/>
              <a:t>супругу или супруге, насколько тот плох как родитель.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А </a:t>
            </a:r>
            <a:r>
              <a:rPr lang="ru-RU" dirty="0"/>
              <a:t>могут быть даже </a:t>
            </a:r>
            <a:r>
              <a:rPr lang="ru-RU" dirty="0" smtClean="0"/>
              <a:t>мама с </a:t>
            </a:r>
            <a:r>
              <a:rPr lang="ru-RU" dirty="0"/>
              <a:t>бабушкой. В любом случае, ребенка заставляют выбирать между людьми, которых </a:t>
            </a:r>
            <a:r>
              <a:rPr lang="ru-RU" dirty="0" smtClean="0"/>
              <a:t>он любит</a:t>
            </a:r>
            <a:r>
              <a:rPr lang="ru-RU" dirty="0"/>
              <a:t>. Это очень тяжело.</a:t>
            </a:r>
          </a:p>
        </p:txBody>
      </p:sp>
      <p:pic>
        <p:nvPicPr>
          <p:cNvPr id="13314" name="Picture 2" descr="ÐÐ°ÑÑÐ¸Ð½ÐºÐ¸ Ð¿Ð¾ Ð·Ð°Ð¿ÑÐ¾ÑÑ ÑÑÐ°Ð²Ð¼Ð° ÐºÐ¾Ð½ÑÐ»Ð¸ÐºÑÐ° Ð»Ð¾ÑÐ»ÑÐ½Ð¾ÑÑ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801576"/>
            <a:ext cx="4680520" cy="292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945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997839"/>
            <a:ext cx="69847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Травма конфликта лояльностей</a:t>
            </a:r>
            <a:r>
              <a:rPr lang="ru-RU" sz="2800" dirty="0" smtClean="0"/>
              <a:t>:</a:t>
            </a:r>
          </a:p>
          <a:p>
            <a:pPr algn="ctr"/>
            <a:endParaRPr lang="ru-RU" sz="2800" dirty="0"/>
          </a:p>
          <a:p>
            <a:r>
              <a:rPr lang="ru-RU" dirty="0">
                <a:solidFill>
                  <a:srgbClr val="FF0000"/>
                </a:solidFill>
              </a:rPr>
              <a:t>ОПАСНО</a:t>
            </a:r>
            <a:r>
              <a:rPr lang="ru-RU" dirty="0"/>
              <a:t> - ребенка буквально заставляют выбирать между мамой и папой, бабушкой и мамой.</a:t>
            </a:r>
          </a:p>
          <a:p>
            <a:r>
              <a:rPr lang="ru-RU" dirty="0"/>
              <a:t>Заставляют отказаться от одной привязанности в пользу другой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>
                <a:solidFill>
                  <a:srgbClr val="00B050"/>
                </a:solidFill>
              </a:rPr>
              <a:t>БЕЗОПАСНО</a:t>
            </a:r>
            <a:r>
              <a:rPr lang="ru-RU" dirty="0"/>
              <a:t> - периодически в вашей семье случаются конфликты на тему того, что разрешать</a:t>
            </a:r>
          </a:p>
          <a:p>
            <a:r>
              <a:rPr lang="ru-RU" dirty="0"/>
              <a:t>ребенку, а что нет.</a:t>
            </a:r>
          </a:p>
        </p:txBody>
      </p:sp>
    </p:spTree>
    <p:extLst>
      <p:ext uri="{BB962C8B-B14F-4D97-AF65-F5344CB8AC3E}">
        <p14:creationId xmlns:p14="http://schemas.microsoft.com/office/powerpoint/2010/main" val="496452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Задачи приемных родителей</a:t>
            </a:r>
            <a:endParaRPr lang="ru-RU" sz="44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4041648" cy="3553592"/>
          </a:xfrm>
        </p:spPr>
        <p:txBody>
          <a:bodyPr>
            <a:normAutofit fontScale="85000" lnSpcReduction="20000"/>
          </a:bodyPr>
          <a:lstStyle/>
          <a:p>
            <a:r>
              <a:rPr lang="ru-RU" sz="2000" b="1" dirty="0" smtClean="0"/>
              <a:t>ДОСЯГАЕМ В ПРОСТРАНСТВЕ И РАСПОЛАГАТЬ НЕОБХОДИМЫМ ДЛЯ РЕБЕНКА ВРЕМЕНЕМ И ЭМОЦИОНАЛЬНОСТЬЮ (уверенность и надежность)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ОБЛАДАТЬ ГИБКОСТЬЮ В ВОПРОСАХ БЛИЗОСТИ И ДИСТАНЦИИ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ЗАВЕРШЕНИЕ ОТНОШЕНИЙ НУЖДАЮТСЯ В ОСОБОМ РУКОВОДСТВЕ ЗАБОТОЙ И ЛЮБОВЬЮ</a:t>
            </a:r>
            <a:endParaRPr lang="ru-RU" sz="20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716016" y="1988840"/>
            <a:ext cx="4041648" cy="391318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ОТНОШЕНИЯ МЕЖДУ ВЗРОСЛЫМ И РЕБЕНКОМ ДОЛЖНЫ БЫТЬ ПРЕДСКАЗУЕМЫ И КОНТРОЛИРУЕМЫ</a:t>
            </a:r>
          </a:p>
          <a:p>
            <a:endParaRPr lang="ru-RU" b="1" dirty="0"/>
          </a:p>
          <a:p>
            <a:r>
              <a:rPr lang="ru-RU" b="1" dirty="0" smtClean="0"/>
              <a:t>НЕНАДЕЖНУЮ ПРИВЯЗАННОСТЬ СЛЕДУЕТ РАССМАТРИВАТЬ КАК АДАПТИВНУЮ СТРАТЕГИЮ И НЕ ОТВЕРГАТЬ</a:t>
            </a:r>
          </a:p>
          <a:p>
            <a:endParaRPr lang="ru-RU" b="1" dirty="0"/>
          </a:p>
          <a:p>
            <a:r>
              <a:rPr lang="ru-RU" b="1" dirty="0" smtClean="0"/>
              <a:t>В АКТУАЛЬНОЙ СИТУАЦИИ ПРИСТУТСТВУЮТ ДРУГИЕ ВОЗМОЖНОСТИ ОПЫТА ПРИВЯЗАННОСТИ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0584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5436" y="1124744"/>
            <a:ext cx="54618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Основные характеристики привязанности (по Д. </a:t>
            </a:r>
            <a:r>
              <a:rPr lang="ru-RU" b="1" dirty="0" err="1"/>
              <a:t>Боулби</a:t>
            </a:r>
            <a:r>
              <a:rPr lang="ru-RU" b="1" dirty="0"/>
              <a:t>)</a:t>
            </a:r>
          </a:p>
          <a:p>
            <a:r>
              <a:rPr lang="ru-RU" dirty="0"/>
              <a:t>– конкретность (всегда обращена к какому-то конкретному человеку)</a:t>
            </a:r>
          </a:p>
          <a:p>
            <a:r>
              <a:rPr lang="ru-RU" dirty="0"/>
              <a:t>– эмоциональная насыщенность (значимость и сила чувств, связанных </a:t>
            </a:r>
            <a:r>
              <a:rPr lang="ru-RU" dirty="0" smtClean="0"/>
              <a:t>с привязанностью</a:t>
            </a:r>
            <a:r>
              <a:rPr lang="ru-RU" dirty="0"/>
              <a:t>)</a:t>
            </a:r>
          </a:p>
          <a:p>
            <a:r>
              <a:rPr lang="ru-RU" dirty="0"/>
              <a:t>– напряжение (появление объекта привязанности уже может служить </a:t>
            </a:r>
            <a:r>
              <a:rPr lang="ru-RU" dirty="0" smtClean="0"/>
              <a:t>разрядкой </a:t>
            </a:r>
            <a:r>
              <a:rPr lang="ru-RU" dirty="0"/>
              <a:t>негативных чувств младенца)</a:t>
            </a:r>
          </a:p>
          <a:p>
            <a:r>
              <a:rPr lang="ru-RU" dirty="0"/>
              <a:t>– продолжительность (чем сильнее привязанность, тем дольше </a:t>
            </a:r>
            <a:r>
              <a:rPr lang="ru-RU" dirty="0" smtClean="0"/>
              <a:t>она длится</a:t>
            </a:r>
            <a:r>
              <a:rPr lang="ru-RU" dirty="0"/>
              <a:t>)</a:t>
            </a:r>
          </a:p>
          <a:p>
            <a:r>
              <a:rPr lang="ru-RU" dirty="0"/>
              <a:t>– привязанность – врожденное качество</a:t>
            </a:r>
          </a:p>
          <a:p>
            <a:r>
              <a:rPr lang="ru-RU" dirty="0"/>
              <a:t>– способность устанавливать и поддерживать привязанности с </a:t>
            </a:r>
            <a:r>
              <a:rPr lang="ru-RU" dirty="0" smtClean="0"/>
              <a:t>людьми ограничена.</a:t>
            </a:r>
            <a:endParaRPr lang="ru-RU" dirty="0"/>
          </a:p>
        </p:txBody>
      </p:sp>
      <p:pic>
        <p:nvPicPr>
          <p:cNvPr id="3074" name="Picture 2" descr="Ð¢Ð°Ð¹Ð½Ð°Ñ Ð¾Ð¿Ð¾ÑÐ°. ÐÑÐ¸Ð²ÑÐ·Ð°Ð½Ð½Ð¾ÑÑÑ Ð² Ð¶Ð¸Ð·Ð½Ð¸ ÑÐµÐ±ÐµÐ½Ðº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88840"/>
            <a:ext cx="3306748" cy="294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5301208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При утрате объекта привязанности (семьи как среды, ее формирующей) у ребенка возникает разрыв и нарушение привязанности.</a:t>
            </a:r>
          </a:p>
        </p:txBody>
      </p:sp>
    </p:spTree>
    <p:extLst>
      <p:ext uri="{BB962C8B-B14F-4D97-AF65-F5344CB8AC3E}">
        <p14:creationId xmlns:p14="http://schemas.microsoft.com/office/powerpoint/2010/main" val="9552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Здоровая привязанность (надежная)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идеальном мире у каждого ребенка есть заботящийся взрослый.</a:t>
            </a:r>
          </a:p>
          <a:p>
            <a:r>
              <a:rPr lang="ru-RU" dirty="0" smtClean="0"/>
              <a:t>Стабильное присутствие в жизни ребенка.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555776" y="305682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392487" y="3961383"/>
            <a:ext cx="1275584" cy="158581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364088" y="3971224"/>
            <a:ext cx="648072" cy="6295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157772" y="4632507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73000" y="4252878"/>
            <a:ext cx="180020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563888" y="4285988"/>
            <a:ext cx="1800200" cy="542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 flipV="1">
            <a:off x="3470176" y="4540910"/>
            <a:ext cx="1687596" cy="548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134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32656"/>
            <a:ext cx="63047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Типы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нарушенной (ненадежной) привязанности:</a:t>
            </a:r>
          </a:p>
          <a:p>
            <a:pPr algn="ctr"/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 </a:t>
            </a:r>
            <a:r>
              <a:rPr lang="ru-RU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Негативная (</a:t>
            </a:r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невротическая, тревожная)</a:t>
            </a:r>
          </a:p>
          <a:p>
            <a:pPr algn="ctr"/>
            <a:endParaRPr lang="ru-RU" sz="24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 </a:t>
            </a:r>
            <a:r>
              <a:rPr lang="ru-RU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Амбивалентная </a:t>
            </a:r>
            <a:endParaRPr lang="ru-RU" sz="24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 </a:t>
            </a:r>
            <a:r>
              <a:rPr lang="ru-RU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Избегающая </a:t>
            </a:r>
            <a:endParaRPr lang="ru-RU" sz="24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4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 </a:t>
            </a:r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Дезорганизованная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4797152"/>
            <a:ext cx="78806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!!! Дети с ненадежной привязанностью более зависимы, требуют </a:t>
            </a:r>
          </a:p>
          <a:p>
            <a:r>
              <a:rPr lang="ru-RU" dirty="0" smtClean="0"/>
              <a:t>больше внимания со стороны взрослых, их поведение неустойчиво,</a:t>
            </a:r>
          </a:p>
          <a:p>
            <a:r>
              <a:rPr lang="ru-RU" dirty="0" smtClean="0"/>
              <a:t>И противоречиво по сравнению с детьми с надежной привязанностью.</a:t>
            </a:r>
          </a:p>
          <a:p>
            <a:endParaRPr lang="ru-RU" dirty="0"/>
          </a:p>
          <a:p>
            <a:r>
              <a:rPr lang="ru-RU" dirty="0" smtClean="0"/>
              <a:t>     НУЖДАЮТСЯ В </a:t>
            </a:r>
            <a:r>
              <a:rPr lang="ru-RU" u="sng" dirty="0" smtClean="0"/>
              <a:t>ЧУТКОСТИ, СТАБЛЬНОСТИ,НАДЕЖНОСТИ</a:t>
            </a:r>
          </a:p>
          <a:p>
            <a:endParaRPr lang="ru-RU" dirty="0"/>
          </a:p>
        </p:txBody>
      </p:sp>
      <p:pic>
        <p:nvPicPr>
          <p:cNvPr id="409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62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532" y="720566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Негативная (</a:t>
            </a:r>
            <a:r>
              <a:rPr lang="ru-RU" sz="2800" b="1" i="1" dirty="0" smtClean="0"/>
              <a:t>невротическая, тревожная) </a:t>
            </a:r>
            <a:r>
              <a:rPr lang="ru-RU" sz="2400" dirty="0"/>
              <a:t>привязанность – ребенок </a:t>
            </a:r>
            <a:r>
              <a:rPr lang="ru-RU" sz="2400" dirty="0" smtClean="0"/>
              <a:t>постоянно «цепляется</a:t>
            </a:r>
            <a:r>
              <a:rPr lang="ru-RU" sz="2400" dirty="0"/>
              <a:t>» за родителей, ищет «негативного» внимания, </a:t>
            </a:r>
            <a:r>
              <a:rPr lang="ru-RU" sz="2400" dirty="0" smtClean="0"/>
              <a:t>провоцируя родителей </a:t>
            </a:r>
            <a:r>
              <a:rPr lang="ru-RU" sz="2400" dirty="0"/>
              <a:t>на наказания и стараясь раздражить их.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Появляется </a:t>
            </a:r>
            <a:r>
              <a:rPr lang="ru-RU" sz="2400" dirty="0"/>
              <a:t>как </a:t>
            </a:r>
            <a:r>
              <a:rPr lang="ru-RU" sz="2400" dirty="0" smtClean="0"/>
              <a:t>в результате </a:t>
            </a:r>
            <a:r>
              <a:rPr lang="ru-RU" sz="2400" dirty="0"/>
              <a:t>пренебрежения, так и </a:t>
            </a:r>
            <a:r>
              <a:rPr lang="ru-RU" sz="2400" dirty="0" err="1"/>
              <a:t>гиперопеки</a:t>
            </a:r>
            <a:r>
              <a:rPr lang="ru-RU" sz="2400" dirty="0"/>
              <a:t>.</a:t>
            </a:r>
          </a:p>
        </p:txBody>
      </p:sp>
      <p:pic>
        <p:nvPicPr>
          <p:cNvPr id="5122" name="Picture 2" descr="ÐÐ°ÑÑÐ¸Ð½ÐºÐ¸ Ð¿Ð¾ Ð·Ð°Ð¿ÑÐ¾ÑÑ Ð¿ÑÐ¸Ð²ÑÐ·Ð°Ð½Ð½Ð¾ÑÑÑ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933056"/>
            <a:ext cx="3888432" cy="263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3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4020" y="476672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Амбивалентная </a:t>
            </a:r>
            <a:r>
              <a:rPr lang="ru-RU" sz="2400" dirty="0"/>
              <a:t>– ребенок постоянно демонстрирует </a:t>
            </a:r>
            <a:r>
              <a:rPr lang="ru-RU" sz="2400" dirty="0" smtClean="0"/>
              <a:t>двойственное отношение </a:t>
            </a:r>
            <a:r>
              <a:rPr lang="ru-RU" sz="2400" dirty="0"/>
              <a:t>к близкому взрослому: «привязанность-отвержение», то </a:t>
            </a:r>
            <a:r>
              <a:rPr lang="ru-RU" sz="2400" dirty="0" smtClean="0"/>
              <a:t>ластится</a:t>
            </a:r>
            <a:r>
              <a:rPr lang="ru-RU" sz="2400" dirty="0"/>
              <a:t>, то грубит и избегает</a:t>
            </a:r>
            <a:r>
              <a:rPr lang="ru-RU" sz="2400" dirty="0" smtClean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45931" y="4509120"/>
            <a:ext cx="75664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При этом перепады в обращении являются частыми, полутона и компромиссы отсутствуют, а сам ребенок не может объяснить своего поведения и явно страдает от него</a:t>
            </a:r>
            <a:r>
              <a:rPr lang="ru-RU" dirty="0" smtClean="0"/>
              <a:t>.</a:t>
            </a:r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Характерно </a:t>
            </a:r>
            <a:r>
              <a:rPr lang="ru-RU" dirty="0"/>
              <a:t>для детей, чьи родители были непоследовательны и истеричны: то ласкали, то взрывались и били ребенка – делая и то, и другое бурно и без объективных причин, лишая тем самым ребенка возможности понять их поведение и приспособиться к нему.</a:t>
            </a:r>
          </a:p>
        </p:txBody>
      </p:sp>
      <p:pic>
        <p:nvPicPr>
          <p:cNvPr id="7170" name="Picture 2" descr="ÐÐ°ÑÑÐ¸Ð½ÐºÐ¸ Ð¿Ð¾ Ð·Ð°Ð¿ÑÐ¾ÑÑ Ð°Ð¼Ð±Ð¸Ð²Ð°Ð»ÐµÐ½ÑÐ½Ð°Ñ Ð¿ÑÐ¸Ð²ÑÐ·Ð°Ð½Ð½Ð¾ÑÑÑ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6364"/>
            <a:ext cx="3139669" cy="235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ÐÐ°ÑÑÐ¸Ð½ÐºÐ¸ Ð¿Ð¾ Ð·Ð°Ð¿ÑÐ¾ÑÑ Ð°Ð¼Ð±Ð¸Ð²Ð°Ð»ÐµÐ½ÑÐ½Ð°Ñ Ð¿ÑÐ¸Ð²ÑÐ·Ð°Ð½Ð½Ð¾ÑÑÑ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067497"/>
            <a:ext cx="5184576" cy="235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86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9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Избегающая </a:t>
            </a:r>
            <a:r>
              <a:rPr lang="ru-RU" sz="2400" dirty="0"/>
              <a:t>– ребенок угрюм, замкнут, не допускает </a:t>
            </a:r>
            <a:r>
              <a:rPr lang="ru-RU" sz="2400" dirty="0" smtClean="0"/>
              <a:t>доверительных отношений </a:t>
            </a:r>
            <a:r>
              <a:rPr lang="ru-RU" sz="2400" dirty="0"/>
              <a:t>со взрослыми и детьми, хотя может любить животных</a:t>
            </a:r>
            <a:r>
              <a:rPr lang="ru-RU" sz="2400" dirty="0" smtClean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4098" y="4797152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Основной мотив – «никому нельзя доверять». Подобное может быть, если ребенок очень болезненно пережил разрыв отношений с близким взрослым, и горе не прошло, ребенок «застрял» в нем; либо если разрыв воспринимается как «предательство», а взрослые – как «злоупотребляющие» детским доверием и своей силой.</a:t>
            </a:r>
          </a:p>
        </p:txBody>
      </p:sp>
      <p:pic>
        <p:nvPicPr>
          <p:cNvPr id="6148" name="Picture 4" descr="ÐÐ°ÑÑÑÐµÐ½Ð¸Ðµ Ð¿ÑÐ¸Ð²ÑÐ·Ð°Ð½Ð½Ð¾ÑÑÐ¸ ÐÐµÐ½Ð°Ð´ÐµÐ¶Ð½Ð¾ Ð¸Ð·Ð±ÐµÐ³Ð°ÑÑÐ°Ñ Ð¿ÑÐ¸Ð²ÑÐ·Ð°Ð½Ð½Ð¾ÑÑÑ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60848"/>
            <a:ext cx="3312630" cy="263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373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3395" y="476672"/>
            <a:ext cx="748883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Дезорганизованная («застывшие, затвердевшие») </a:t>
            </a:r>
            <a:r>
              <a:rPr lang="ru-RU" sz="2400" dirty="0"/>
              <a:t>– </a:t>
            </a:r>
            <a:r>
              <a:rPr lang="ru-RU" sz="2000" dirty="0"/>
              <a:t>эти дети научились выживать, нарушая все </a:t>
            </a:r>
            <a:r>
              <a:rPr lang="ru-RU" sz="2000" dirty="0" smtClean="0"/>
              <a:t>правила </a:t>
            </a:r>
            <a:r>
              <a:rPr lang="ru-RU" sz="2000" dirty="0"/>
              <a:t>и границы человеческих отношений, отказываясь от </a:t>
            </a:r>
            <a:r>
              <a:rPr lang="ru-RU" sz="2000" dirty="0" smtClean="0"/>
              <a:t>привязанности </a:t>
            </a:r>
            <a:r>
              <a:rPr lang="ru-RU" sz="2000" dirty="0"/>
              <a:t>в пользу силы: им не надо, чтобы их любили, они </a:t>
            </a:r>
            <a:r>
              <a:rPr lang="ru-RU" sz="2000" dirty="0" smtClean="0"/>
              <a:t>предпочитают, чтобы </a:t>
            </a:r>
            <a:r>
              <a:rPr lang="ru-RU" sz="2000" dirty="0"/>
              <a:t>их боялись. Характерно для детей, подвергавшихся </a:t>
            </a:r>
            <a:r>
              <a:rPr lang="ru-RU" sz="2000" dirty="0" smtClean="0"/>
              <a:t>систематическому </a:t>
            </a:r>
            <a:r>
              <a:rPr lang="ru-RU" sz="2000" dirty="0"/>
              <a:t>жестокому обращению и насилию, и никогда не имевших </a:t>
            </a:r>
            <a:r>
              <a:rPr lang="ru-RU" sz="2000" dirty="0" smtClean="0"/>
              <a:t>опыта </a:t>
            </a:r>
            <a:r>
              <a:rPr lang="ru-RU" sz="2000" dirty="0"/>
              <a:t>привязанности.</a:t>
            </a:r>
          </a:p>
        </p:txBody>
      </p:sp>
      <p:pic>
        <p:nvPicPr>
          <p:cNvPr id="8194" name="Picture 2" descr="ÐÐ°ÑÑÐ¸Ð½ÐºÐ¸ Ð¿Ð¾ Ð·Ð°Ð¿ÑÐ¾ÑÑ Ð´ÐµÐ·Ð¾ÑÐ³Ð°Ð½Ð¸Ð·Ð¾Ð²Ð°Ð½Ð½Ð°Ñ Ð¿ÑÐ¸Ð²ÑÐ·Ð°Ð½Ð½Ð¾ÑÑÑ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311" y="2924944"/>
            <a:ext cx="571500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136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213</TotalTime>
  <Words>1639</Words>
  <Application>Microsoft Office PowerPoint</Application>
  <PresentationFormat>Экран (4:3)</PresentationFormat>
  <Paragraphs>173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Исполнительная</vt:lpstr>
      <vt:lpstr>ПРИВЯЗАННОСТЬ</vt:lpstr>
      <vt:lpstr>Презентация PowerPoint</vt:lpstr>
      <vt:lpstr>Презентация PowerPoint</vt:lpstr>
      <vt:lpstr>Здоровая привязанность (надежная)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приемных родителей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ПРИВЯЗАННОСТЬ</dc:title>
  <dc:creator>User</dc:creator>
  <cp:lastModifiedBy>User</cp:lastModifiedBy>
  <cp:revision>27</cp:revision>
  <dcterms:created xsi:type="dcterms:W3CDTF">2019-09-20T17:11:22Z</dcterms:created>
  <dcterms:modified xsi:type="dcterms:W3CDTF">2023-02-14T10:18:17Z</dcterms:modified>
</cp:coreProperties>
</file>