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56" r:id="rId3"/>
    <p:sldId id="257" r:id="rId4"/>
    <p:sldId id="258" r:id="rId5"/>
    <p:sldId id="259" r:id="rId6"/>
    <p:sldId id="260" r:id="rId7"/>
    <p:sldId id="261" r:id="rId8"/>
    <p:sldId id="263" r:id="rId9"/>
    <p:sldId id="262" r:id="rId10"/>
    <p:sldId id="264" r:id="rId11"/>
    <p:sldId id="265"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8441FE3-2B94-4C5E-A340-1C0990DE364A}">
          <p14:sldIdLst>
            <p14:sldId id="266"/>
            <p14:sldId id="256"/>
            <p14:sldId id="257"/>
            <p14:sldId id="258"/>
            <p14:sldId id="259"/>
            <p14:sldId id="260"/>
            <p14:sldId id="261"/>
            <p14:sldId id="263"/>
            <p14:sldId id="262"/>
            <p14:sldId id="264"/>
            <p14:sldId id="265"/>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99"/>
    <a:srgbClr val="CCECFF"/>
    <a:srgbClr val="0000FF"/>
    <a:srgbClr val="00CC00"/>
    <a:srgbClr val="FF993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94660"/>
  </p:normalViewPr>
  <p:slideViewPr>
    <p:cSldViewPr>
      <p:cViewPr>
        <p:scale>
          <a:sx n="76" d="100"/>
          <a:sy n="76" d="100"/>
        </p:scale>
        <p:origin x="-117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7BC6DB-BEDE-4912-BFCD-CA0B9B8EB977}" type="datetimeFigureOut">
              <a:rPr lang="ru-RU" smtClean="0"/>
              <a:t>13.11.2017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88F75-3D97-4FDA-8EE6-1AE9000435DB}" type="slidenum">
              <a:rPr lang="ru-RU" smtClean="0"/>
              <a:t>‹#›</a:t>
            </a:fld>
            <a:endParaRPr lang="ru-RU"/>
          </a:p>
        </p:txBody>
      </p:sp>
    </p:spTree>
    <p:extLst>
      <p:ext uri="{BB962C8B-B14F-4D97-AF65-F5344CB8AC3E}">
        <p14:creationId xmlns:p14="http://schemas.microsoft.com/office/powerpoint/2010/main" val="232442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F83008-70F1-424A-A482-976675ACCD52}" type="datetimeFigureOut">
              <a:rPr lang="ru-RU" smtClean="0"/>
              <a:t>13.11.2017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384371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F83008-70F1-424A-A482-976675ACCD52}" type="datetimeFigureOut">
              <a:rPr lang="ru-RU" smtClean="0"/>
              <a:t>13.11.2017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76756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F83008-70F1-424A-A482-976675ACCD52}" type="datetimeFigureOut">
              <a:rPr lang="ru-RU" smtClean="0"/>
              <a:t>13.11.2017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355613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F83008-70F1-424A-A482-976675ACCD52}" type="datetimeFigureOut">
              <a:rPr lang="ru-RU" smtClean="0"/>
              <a:t>13.11.2017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216229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F83008-70F1-424A-A482-976675ACCD52}" type="datetimeFigureOut">
              <a:rPr lang="ru-RU" smtClean="0"/>
              <a:t>13.11.2017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355463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F83008-70F1-424A-A482-976675ACCD52}" type="datetimeFigureOut">
              <a:rPr lang="ru-RU" smtClean="0"/>
              <a:t>13.11.2017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218189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F83008-70F1-424A-A482-976675ACCD52}" type="datetimeFigureOut">
              <a:rPr lang="ru-RU" smtClean="0"/>
              <a:t>13.11.2017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298434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F83008-70F1-424A-A482-976675ACCD52}" type="datetimeFigureOut">
              <a:rPr lang="ru-RU" smtClean="0"/>
              <a:t>13.11.2017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403589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F83008-70F1-424A-A482-976675ACCD52}" type="datetimeFigureOut">
              <a:rPr lang="ru-RU" smtClean="0"/>
              <a:t>13.11.2017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138588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F83008-70F1-424A-A482-976675ACCD52}" type="datetimeFigureOut">
              <a:rPr lang="ru-RU" smtClean="0"/>
              <a:t>13.11.2017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160391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F83008-70F1-424A-A482-976675ACCD52}" type="datetimeFigureOut">
              <a:rPr lang="ru-RU" smtClean="0"/>
              <a:t>13.11.2017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2FF97DA-36CD-45FA-A17F-2A47AAF2C4E0}" type="slidenum">
              <a:rPr lang="ru-RU" smtClean="0"/>
              <a:t>‹#›</a:t>
            </a:fld>
            <a:endParaRPr lang="ru-RU"/>
          </a:p>
        </p:txBody>
      </p:sp>
    </p:spTree>
    <p:extLst>
      <p:ext uri="{BB962C8B-B14F-4D97-AF65-F5344CB8AC3E}">
        <p14:creationId xmlns:p14="http://schemas.microsoft.com/office/powerpoint/2010/main" val="234485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FF"/>
            </a:gs>
            <a:gs pos="30000">
              <a:srgbClr val="66008F"/>
            </a:gs>
            <a:gs pos="64999">
              <a:srgbClr val="BA0066"/>
            </a:gs>
            <a:gs pos="89999">
              <a:srgbClr val="00B0F0"/>
            </a:gs>
            <a:gs pos="100000">
              <a:srgbClr val="7030A0"/>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83008-70F1-424A-A482-976675ACCD52}" type="datetimeFigureOut">
              <a:rPr lang="ru-RU" smtClean="0"/>
              <a:t>13.11.2017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F97DA-36CD-45FA-A17F-2A47AAF2C4E0}" type="slidenum">
              <a:rPr lang="ru-RU" smtClean="0"/>
              <a:t>‹#›</a:t>
            </a:fld>
            <a:endParaRPr lang="ru-RU"/>
          </a:p>
        </p:txBody>
      </p:sp>
    </p:spTree>
    <p:extLst>
      <p:ext uri="{BB962C8B-B14F-4D97-AF65-F5344CB8AC3E}">
        <p14:creationId xmlns:p14="http://schemas.microsoft.com/office/powerpoint/2010/main" val="3669285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0" y="548679"/>
            <a:ext cx="9333965" cy="2554545"/>
          </a:xfrm>
          <a:prstGeom prst="rect">
            <a:avLst/>
          </a:prstGeom>
          <a:noFill/>
        </p:spPr>
        <p:txBody>
          <a:bodyPr wrap="none" lIns="91440" tIns="45720" rIns="91440" bIns="45720">
            <a:spAutoFit/>
          </a:bodyPr>
          <a:lstStyle/>
          <a:p>
            <a:pPr algn="ctr"/>
            <a:r>
              <a:rPr lang="ru-RU" sz="8000" b="1" cap="none" spc="0" dirty="0" smtClean="0">
                <a:ln w="18000">
                  <a:solidFill>
                    <a:schemeClr val="tx1"/>
                  </a:solidFill>
                  <a:prstDash val="solid"/>
                  <a:miter lim="800000"/>
                </a:ln>
                <a:solidFill>
                  <a:srgbClr val="00CC00"/>
                </a:solidFill>
                <a:effectLst>
                  <a:glow rad="228600">
                    <a:schemeClr val="accent3">
                      <a:satMod val="175000"/>
                      <a:alpha val="40000"/>
                    </a:schemeClr>
                  </a:glow>
                  <a:outerShdw blurRad="50800" dist="38100" dir="16200000" rotWithShape="0">
                    <a:prstClr val="black">
                      <a:alpha val="40000"/>
                    </a:prstClr>
                  </a:outerShdw>
                </a:effectLst>
              </a:rPr>
              <a:t>Правила поведения </a:t>
            </a:r>
          </a:p>
          <a:p>
            <a:pPr algn="ctr"/>
            <a:r>
              <a:rPr lang="ru-RU" sz="8000" b="1" cap="none" spc="0" dirty="0" smtClean="0">
                <a:ln w="18000">
                  <a:solidFill>
                    <a:schemeClr val="tx1"/>
                  </a:solidFill>
                  <a:prstDash val="solid"/>
                  <a:miter lim="800000"/>
                </a:ln>
                <a:solidFill>
                  <a:srgbClr val="00CC00"/>
                </a:solidFill>
                <a:effectLst>
                  <a:glow rad="228600">
                    <a:schemeClr val="accent3">
                      <a:satMod val="175000"/>
                      <a:alpha val="40000"/>
                    </a:schemeClr>
                  </a:glow>
                  <a:outerShdw blurRad="50800" dist="38100" dir="16200000" rotWithShape="0">
                    <a:prstClr val="black">
                      <a:alpha val="40000"/>
                    </a:prstClr>
                  </a:outerShdw>
                </a:effectLst>
              </a:rPr>
              <a:t>  в гостях</a:t>
            </a:r>
            <a:endParaRPr lang="ru-RU" sz="8000" b="1" cap="none" spc="0" dirty="0">
              <a:ln w="18000">
                <a:solidFill>
                  <a:schemeClr val="tx1"/>
                </a:solidFill>
                <a:prstDash val="solid"/>
                <a:miter lim="800000"/>
              </a:ln>
              <a:solidFill>
                <a:srgbClr val="00CC00"/>
              </a:solidFill>
              <a:effectLst>
                <a:glow rad="228600">
                  <a:schemeClr val="accent3">
                    <a:satMod val="175000"/>
                    <a:alpha val="40000"/>
                  </a:schemeClr>
                </a:glow>
                <a:outerShdw blurRad="50800" dist="38100" dir="16200000" rotWithShape="0">
                  <a:prstClr val="black">
                    <a:alpha val="40000"/>
                  </a:prstClr>
                </a:outerShdw>
              </a:effectLst>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712" y="2979543"/>
            <a:ext cx="487045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117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27584" y="404664"/>
            <a:ext cx="4733799" cy="6381328"/>
          </a:xfrm>
        </p:spPr>
        <p:txBody>
          <a:bodyPr>
            <a:normAutofit/>
          </a:bodyPr>
          <a:lstStyle/>
          <a:p>
            <a:pPr marL="0" indent="0">
              <a:buNone/>
            </a:pPr>
            <a:r>
              <a:rPr lang="ru-RU" sz="2100" b="1" dirty="0" smtClean="0"/>
              <a:t>• Соблюдай правила поведения за столом. Не тянись через весь стол за вкусным угощением — попроси соседей передать его тебе. Обязательно похвали угощение и поблагодари хозяйку.</a:t>
            </a:r>
          </a:p>
          <a:p>
            <a:pPr marL="0" indent="0">
              <a:buNone/>
            </a:pPr>
            <a:r>
              <a:rPr lang="ru-RU" sz="2100" b="1" dirty="0" smtClean="0"/>
              <a:t>• Не сиди молча, не заставляй себя развлекать. Прими участие в общей беседе. Расскажи какую-нибудь интересную историю. Если ты умеешь петь или играть на каком- либо музыкальном инструменте, не отказывайся это сделать, когда тебя об этом попросят.</a:t>
            </a:r>
          </a:p>
          <a:p>
            <a:pPr marL="0" indent="0">
              <a:buNone/>
            </a:pPr>
            <a:r>
              <a:rPr lang="ru-RU" sz="2100" b="1" dirty="0" smtClean="0"/>
              <a:t>• Если тебе в гостях скучно, не показывай этого хозяевам, которые старались быть гостеприимными.</a:t>
            </a:r>
          </a:p>
          <a:p>
            <a:pPr marL="0" indent="0">
              <a:buNone/>
            </a:pPr>
            <a:r>
              <a:rPr lang="ru-RU" sz="2100" b="1" dirty="0" smtClean="0"/>
              <a:t>• Прощаясь, обязательно поблагодари за оказанный тебе приём.</a:t>
            </a:r>
          </a:p>
          <a:p>
            <a:pPr marL="0" indent="0">
              <a:buNone/>
            </a:pPr>
            <a:endParaRPr lang="ru-RU" dirty="0"/>
          </a:p>
        </p:txBody>
      </p:sp>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49415" y="2105818"/>
            <a:ext cx="2865437" cy="264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63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ердце 3"/>
          <p:cNvSpPr/>
          <p:nvPr/>
        </p:nvSpPr>
        <p:spPr>
          <a:xfrm>
            <a:off x="899592" y="37147"/>
            <a:ext cx="7920880" cy="6820853"/>
          </a:xfrm>
          <a:prstGeom prst="heart">
            <a:avLst/>
          </a:prstGeom>
          <a:solidFill>
            <a:srgbClr val="FFCCFF"/>
          </a:solidFill>
          <a:ln w="57150">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ru-RU" sz="3600" b="1" i="1" cap="none" spc="0" dirty="0" smtClean="0">
                <a:ln w="10541" cmpd="sng">
                  <a:solidFill>
                    <a:schemeClr val="tx1"/>
                  </a:solidFill>
                  <a:prstDash val="solid"/>
                </a:ln>
                <a:solidFill>
                  <a:srgbClr val="FF9933"/>
                </a:solidFill>
                <a:effectLst>
                  <a:glow rad="228600">
                    <a:schemeClr val="accent4">
                      <a:satMod val="175000"/>
                      <a:alpha val="40000"/>
                    </a:schemeClr>
                  </a:glow>
                </a:effectLst>
              </a:rPr>
              <a:t>В гостях прояви свою воспитанность.</a:t>
            </a:r>
          </a:p>
          <a:p>
            <a:pPr algn="ctr"/>
            <a:r>
              <a:rPr lang="ru-RU" sz="3600" b="1" i="1" cap="none" spc="0" dirty="0" smtClean="0">
                <a:ln w="10541" cmpd="sng">
                  <a:solidFill>
                    <a:schemeClr val="tx1"/>
                  </a:solidFill>
                  <a:prstDash val="solid"/>
                </a:ln>
                <a:solidFill>
                  <a:srgbClr val="FF9933"/>
                </a:solidFill>
                <a:effectLst>
                  <a:glow rad="228600">
                    <a:schemeClr val="accent4">
                      <a:satMod val="175000"/>
                      <a:alpha val="40000"/>
                    </a:schemeClr>
                  </a:glow>
                </a:effectLst>
              </a:rPr>
              <a:t> Веди себя так, чтобы твой приход был приятен хозяевам.</a:t>
            </a:r>
            <a:endParaRPr lang="ru-RU" sz="3600" b="1" i="1" cap="none" spc="0" dirty="0">
              <a:ln w="10541" cmpd="sng">
                <a:solidFill>
                  <a:schemeClr val="tx1"/>
                </a:solidFill>
                <a:prstDash val="solid"/>
              </a:ln>
              <a:solidFill>
                <a:srgbClr val="FF9933"/>
              </a:solidFill>
              <a:effectLst>
                <a:glow rad="228600">
                  <a:schemeClr val="accent4">
                    <a:satMod val="175000"/>
                    <a:alpha val="40000"/>
                  </a:schemeClr>
                </a:glow>
              </a:effectLst>
            </a:endParaRPr>
          </a:p>
        </p:txBody>
      </p:sp>
      <p:sp>
        <p:nvSpPr>
          <p:cNvPr id="3" name="Объект 2"/>
          <p:cNvSpPr>
            <a:spLocks noGrp="1"/>
          </p:cNvSpPr>
          <p:nvPr>
            <p:ph idx="1"/>
          </p:nvPr>
        </p:nvSpPr>
        <p:spPr/>
        <p:txBody>
          <a:bodyPr/>
          <a:lstStyle/>
          <a:p>
            <a:pPr marL="0" indent="0">
              <a:buNone/>
            </a:pPr>
            <a:r>
              <a:rPr lang="ru-RU" dirty="0" smtClean="0"/>
              <a:t>                </a:t>
            </a:r>
          </a:p>
          <a:p>
            <a:pPr marL="0" indent="0">
              <a:buNone/>
            </a:pPr>
            <a:r>
              <a:rPr lang="ru-RU" dirty="0"/>
              <a:t> </a:t>
            </a:r>
            <a:r>
              <a:rPr lang="ru-RU" dirty="0" smtClean="0"/>
              <a:t>                     </a:t>
            </a:r>
            <a:endParaRPr lang="ru-RU"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110" y="2348880"/>
            <a:ext cx="2974975" cy="401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207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030263" y="3356992"/>
            <a:ext cx="7083479" cy="2554545"/>
          </a:xfrm>
          <a:prstGeom prst="rect">
            <a:avLst/>
          </a:prstGeom>
          <a:noFill/>
        </p:spPr>
        <p:txBody>
          <a:bodyPr wrap="none" lIns="91440" tIns="45720" rIns="91440" bIns="45720">
            <a:spAutoFit/>
          </a:bodyPr>
          <a:lstStyle/>
          <a:p>
            <a:pPr algn="ctr"/>
            <a:r>
              <a:rPr lang="ru-RU" sz="8000" b="1" cap="all" spc="0" dirty="0" smtClean="0">
                <a:ln w="9000" cmpd="sng">
                  <a:solidFill>
                    <a:schemeClr val="tx1"/>
                  </a:solidFill>
                  <a:prstDash val="solid"/>
                </a:ln>
                <a:solidFill>
                  <a:srgbClr val="FFFF00"/>
                </a:solidFill>
                <a:effectLst>
                  <a:glow rad="228600">
                    <a:schemeClr val="tx1">
                      <a:lumMod val="95000"/>
                      <a:lumOff val="5000"/>
                      <a:alpha val="40000"/>
                    </a:schemeClr>
                  </a:glow>
                  <a:reflection blurRad="6350" stA="55000" endA="300" endPos="45500" dir="5400000" sy="-100000" algn="bl" rotWithShape="0"/>
                </a:effectLst>
              </a:rPr>
              <a:t>Спасибо </a:t>
            </a:r>
          </a:p>
          <a:p>
            <a:pPr algn="ctr"/>
            <a:r>
              <a:rPr lang="ru-RU" sz="8000" b="1" cap="all" dirty="0" smtClean="0">
                <a:ln w="9000" cmpd="sng">
                  <a:solidFill>
                    <a:schemeClr val="tx1"/>
                  </a:solidFill>
                  <a:prstDash val="solid"/>
                </a:ln>
                <a:solidFill>
                  <a:srgbClr val="FFFF00"/>
                </a:solidFill>
                <a:effectLst>
                  <a:glow rad="228600">
                    <a:schemeClr val="tx1">
                      <a:lumMod val="95000"/>
                      <a:lumOff val="5000"/>
                      <a:alpha val="40000"/>
                    </a:schemeClr>
                  </a:glow>
                  <a:reflection blurRad="6350" stA="55000" endA="300" endPos="45500" dir="5400000" sy="-100000" algn="bl" rotWithShape="0"/>
                </a:effectLst>
              </a:rPr>
              <a:t>За внимание!</a:t>
            </a:r>
            <a:endParaRPr lang="ru-RU" sz="8000" b="1" cap="all" spc="0" dirty="0">
              <a:ln w="9000" cmpd="sng">
                <a:solidFill>
                  <a:schemeClr val="tx1"/>
                </a:solidFill>
                <a:prstDash val="solid"/>
              </a:ln>
              <a:solidFill>
                <a:srgbClr val="FFFF00"/>
              </a:solidFill>
              <a:effectLst>
                <a:glow rad="228600">
                  <a:schemeClr val="tx1">
                    <a:lumMod val="95000"/>
                    <a:lumOff val="5000"/>
                    <a:alpha val="40000"/>
                  </a:schemeClr>
                </a:glow>
                <a:reflection blurRad="6350" stA="55000" endA="300" endPos="45500" dir="5400000" sy="-100000" algn="bl" rotWithShape="0"/>
              </a:effectLst>
            </a:endParaRPr>
          </a:p>
        </p:txBody>
      </p:sp>
      <p:pic>
        <p:nvPicPr>
          <p:cNvPr id="1229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151511" y="295294"/>
            <a:ext cx="2840982" cy="302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4372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915" y="1209979"/>
            <a:ext cx="1367555" cy="1426933"/>
          </a:xfrm>
        </p:spPr>
        <p:txBody>
          <a:bodyPr/>
          <a:lstStyle/>
          <a:p>
            <a:endParaRPr lang="ru-RU" dirty="0"/>
          </a:p>
        </p:txBody>
      </p:sp>
      <p:sp>
        <p:nvSpPr>
          <p:cNvPr id="3" name="Подзаголовок 2"/>
          <p:cNvSpPr>
            <a:spLocks noGrp="1"/>
          </p:cNvSpPr>
          <p:nvPr>
            <p:ph type="subTitle" idx="1"/>
          </p:nvPr>
        </p:nvSpPr>
        <p:spPr>
          <a:xfrm>
            <a:off x="3707904" y="2275714"/>
            <a:ext cx="4536504" cy="2592288"/>
          </a:xfrm>
        </p:spPr>
        <p:txBody>
          <a:bodyPr>
            <a:noAutofit/>
          </a:bodyPr>
          <a:lstStyle/>
          <a:p>
            <a:endParaRPr lang="ru-RU" sz="1700" b="1" dirty="0" smtClean="0">
              <a:solidFill>
                <a:prstClr val="black"/>
              </a:solidFill>
              <a:latin typeface="Arial"/>
              <a:ea typeface="Times New Roman"/>
              <a:cs typeface="Times New Roman"/>
            </a:endParaRPr>
          </a:p>
          <a:p>
            <a:endParaRPr lang="ru-RU" sz="1700" b="1" dirty="0">
              <a:solidFill>
                <a:prstClr val="black"/>
              </a:solidFill>
              <a:latin typeface="Arial"/>
              <a:ea typeface="Times New Roman"/>
              <a:cs typeface="Times New Roman"/>
            </a:endParaRPr>
          </a:p>
          <a:p>
            <a:r>
              <a:rPr lang="ru-RU" sz="2400" b="1" i="1" dirty="0" smtClean="0">
                <a:solidFill>
                  <a:prstClr val="black"/>
                </a:solidFill>
                <a:latin typeface="Arial"/>
                <a:ea typeface="Times New Roman"/>
                <a:cs typeface="Times New Roman"/>
              </a:rPr>
              <a:t>Собираясь </a:t>
            </a:r>
            <a:r>
              <a:rPr lang="ru-RU" sz="2400" b="1" i="1" dirty="0">
                <a:solidFill>
                  <a:prstClr val="black"/>
                </a:solidFill>
                <a:latin typeface="Arial"/>
                <a:ea typeface="Times New Roman"/>
                <a:cs typeface="Times New Roman"/>
              </a:rPr>
              <a:t>к друзьям или родственникам на день рожде­ния, конечно, необходимо подумать не только о том, как одеться, но и о том, какой приготовить подарок</a:t>
            </a:r>
            <a:endParaRPr lang="ru-RU" sz="2400" i="1" dirty="0">
              <a:solidFill>
                <a:schemeClr val="tx1"/>
              </a:solidFill>
            </a:endParaRPr>
          </a:p>
        </p:txBody>
      </p:sp>
      <p:sp>
        <p:nvSpPr>
          <p:cNvPr id="4" name="Прямоугольник 3"/>
          <p:cNvSpPr/>
          <p:nvPr/>
        </p:nvSpPr>
        <p:spPr>
          <a:xfrm>
            <a:off x="2483768" y="800588"/>
            <a:ext cx="5950462" cy="1323439"/>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ru-RU" sz="4000" b="1" cap="all" spc="0" dirty="0" smtClean="0">
                <a:ln w="9000" cmpd="sng">
                  <a:solidFill>
                    <a:schemeClr val="accent4">
                      <a:shade val="50000"/>
                      <a:satMod val="120000"/>
                    </a:schemeClr>
                  </a:solidFill>
                  <a:prstDash val="solid"/>
                </a:ln>
                <a:solidFill>
                  <a:schemeClr val="tx2">
                    <a:lumMod val="40000"/>
                    <a:lumOff val="60000"/>
                  </a:schemeClr>
                </a:solidFill>
                <a:effectLst>
                  <a:reflection blurRad="12700" stA="28000" endPos="45000" dist="1000" dir="5400000" sy="-100000" algn="bl" rotWithShape="0"/>
                </a:effectLst>
              </a:rPr>
              <a:t>Если ты приглашен </a:t>
            </a:r>
          </a:p>
          <a:p>
            <a:pPr algn="ctr"/>
            <a:r>
              <a:rPr lang="ru-RU" sz="4000" b="1" cap="all" spc="0" dirty="0" smtClean="0">
                <a:ln w="9000" cmpd="sng">
                  <a:solidFill>
                    <a:schemeClr val="accent4">
                      <a:shade val="50000"/>
                      <a:satMod val="120000"/>
                    </a:schemeClr>
                  </a:solidFill>
                  <a:prstDash val="solid"/>
                </a:ln>
                <a:solidFill>
                  <a:schemeClr val="tx2">
                    <a:lumMod val="40000"/>
                    <a:lumOff val="60000"/>
                  </a:schemeClr>
                </a:solidFill>
                <a:effectLst>
                  <a:reflection blurRad="12700" stA="28000" endPos="45000" dist="1000" dir="5400000" sy="-100000" algn="bl" rotWithShape="0"/>
                </a:effectLst>
              </a:rPr>
              <a:t>на день рождения.</a:t>
            </a:r>
            <a:endParaRPr lang="ru-RU" sz="4000" b="1" cap="all" spc="0" dirty="0">
              <a:ln w="9000" cmpd="sng">
                <a:solidFill>
                  <a:schemeClr val="accent4">
                    <a:shade val="50000"/>
                    <a:satMod val="120000"/>
                  </a:schemeClr>
                </a:solidFill>
                <a:prstDash val="solid"/>
              </a:ln>
              <a:solidFill>
                <a:schemeClr val="tx2">
                  <a:lumMod val="40000"/>
                  <a:lumOff val="60000"/>
                </a:schemeClr>
              </a:solidFill>
              <a:effectLst>
                <a:reflection blurRad="12700" stA="28000" endPos="45000" dist="1000" dir="5400000" sy="-100000" algn="bl" rotWithShape="0"/>
              </a:effectLst>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6571" y="2304167"/>
            <a:ext cx="3670300" cy="367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948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fontScale="92500"/>
          </a:bodyPr>
          <a:lstStyle/>
          <a:p>
            <a:pPr marL="0" lvl="0" indent="190500" algn="just">
              <a:lnSpc>
                <a:spcPct val="115000"/>
              </a:lnSpc>
              <a:spcAft>
                <a:spcPts val="1000"/>
              </a:spcAft>
              <a:buNone/>
            </a:pPr>
            <a:r>
              <a:rPr lang="ru-RU" sz="1800" b="1" dirty="0" smtClean="0">
                <a:solidFill>
                  <a:prstClr val="black"/>
                </a:solidFill>
                <a:latin typeface="Arial"/>
                <a:ea typeface="Times New Roman"/>
                <a:cs typeface="Times New Roman"/>
              </a:rPr>
              <a:t>.</a:t>
            </a:r>
            <a:endParaRPr lang="ru-RU" sz="1800" b="1" dirty="0">
              <a:solidFill>
                <a:prstClr val="black"/>
              </a:solidFill>
              <a:ea typeface="Calibri"/>
              <a:cs typeface="Times New Roman"/>
            </a:endParaRPr>
          </a:p>
          <a:p>
            <a:pPr marL="0" lvl="0" indent="190500">
              <a:lnSpc>
                <a:spcPct val="115000"/>
              </a:lnSpc>
              <a:spcAft>
                <a:spcPts val="1000"/>
              </a:spcAft>
              <a:buNone/>
            </a:pPr>
            <a:endParaRPr lang="ru-RU" sz="1800" b="1" dirty="0" smtClean="0">
              <a:solidFill>
                <a:prstClr val="black"/>
              </a:solidFill>
              <a:latin typeface="Arial"/>
              <a:ea typeface="Times New Roman"/>
              <a:cs typeface="Times New Roman"/>
            </a:endParaRPr>
          </a:p>
          <a:p>
            <a:pPr marL="0" lvl="0" indent="190500">
              <a:lnSpc>
                <a:spcPct val="115000"/>
              </a:lnSpc>
              <a:spcAft>
                <a:spcPts val="1000"/>
              </a:spcAft>
              <a:buNone/>
            </a:pPr>
            <a:r>
              <a:rPr lang="ru-RU" sz="2400" b="1" dirty="0" smtClean="0">
                <a:solidFill>
                  <a:prstClr val="black"/>
                </a:solidFill>
                <a:latin typeface="Arial"/>
                <a:ea typeface="Times New Roman"/>
                <a:cs typeface="Times New Roman"/>
              </a:rPr>
              <a:t>Ведь </a:t>
            </a:r>
            <a:r>
              <a:rPr lang="ru-RU" sz="2400" b="1" dirty="0">
                <a:solidFill>
                  <a:prstClr val="black"/>
                </a:solidFill>
                <a:latin typeface="Arial"/>
                <a:ea typeface="Times New Roman"/>
                <a:cs typeface="Times New Roman"/>
              </a:rPr>
              <a:t>главное, чтобы подарок доставил радость тому, кому он предназначается. Никогда не дари того, что тебе самому не нужно или не нравится. Вспомни, что любит твой товарищ, какую вещь ему особенно хотелось бы иметь. Ему будет приятно узнать, что ты так внимателен. Но тебе ни в коем случае не стоит хвалиться, какого труда тебе стоил подарок, или когда-нибудь напоминать, что эту вещицу подарил своему другу именно ты.</a:t>
            </a:r>
            <a:endParaRPr lang="ru-RU" sz="2400" b="1" dirty="0">
              <a:solidFill>
                <a:prstClr val="black"/>
              </a:solidFill>
              <a:ea typeface="Calibri"/>
              <a:cs typeface="Times New Roman"/>
            </a:endParaRPr>
          </a:p>
          <a:p>
            <a:pPr marL="0" lvl="0" indent="0" algn="ctr">
              <a:buNone/>
            </a:pPr>
            <a:endParaRPr lang="ru-RU" sz="2400" dirty="0">
              <a:solidFill>
                <a:prstClr val="black"/>
              </a:solidFill>
            </a:endParaRPr>
          </a:p>
          <a:p>
            <a:endParaRPr lang="ru-RU" dirty="0"/>
          </a:p>
        </p:txBody>
      </p:sp>
      <p:sp>
        <p:nvSpPr>
          <p:cNvPr id="4" name="Прямоугольник 3"/>
          <p:cNvSpPr/>
          <p:nvPr/>
        </p:nvSpPr>
        <p:spPr>
          <a:xfrm>
            <a:off x="539552" y="836712"/>
            <a:ext cx="5184576" cy="1077218"/>
          </a:xfrm>
          <a:prstGeom prst="rect">
            <a:avLst/>
          </a:prstGeom>
          <a:solidFill>
            <a:srgbClr val="FFCCFF"/>
          </a:solidFill>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ea typeface="Times New Roman"/>
                <a:cs typeface="Times New Roman"/>
              </a:rPr>
              <a:t>О подарке принято </a:t>
            </a:r>
          </a:p>
          <a:p>
            <a:pPr algn="ctr"/>
            <a:r>
              <a:rPr lang="ru-RU"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a:ea typeface="Times New Roman"/>
                <a:cs typeface="Times New Roman"/>
              </a:rPr>
              <a:t>заботиться заранее. </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25152"/>
            <a:ext cx="3505200"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889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marL="0" indent="0">
              <a:buNone/>
            </a:pPr>
            <a:endParaRPr lang="ru-RU" sz="2800" b="1" dirty="0" smtClean="0"/>
          </a:p>
          <a:p>
            <a:pPr marL="0" indent="0">
              <a:buNone/>
            </a:pPr>
            <a:endParaRPr lang="ru-RU" sz="2800" b="1" dirty="0"/>
          </a:p>
          <a:p>
            <a:pPr marL="0" indent="0">
              <a:buNone/>
            </a:pPr>
            <a:endParaRPr lang="ru-RU" sz="2800" b="1" dirty="0" smtClean="0"/>
          </a:p>
          <a:p>
            <a:pPr marL="0" indent="0">
              <a:buNone/>
            </a:pPr>
            <a:endParaRPr lang="ru-RU" sz="2800" b="1" dirty="0"/>
          </a:p>
          <a:p>
            <a:pPr marL="0" indent="0">
              <a:buNone/>
            </a:pPr>
            <a:r>
              <a:rPr lang="ru-RU" sz="2800" b="1" dirty="0" smtClean="0"/>
              <a:t>Не старайся истратить на подарок много денег. Всем понятно, что сам ты ещё не зарабатываешь деньги, а берёшь их у родителей. Кроме того, дорогой подарок всегда ставит в неловкое положение того, кому он предназначен. Лучше постарайся проявить выдумку, сделать из своего поздравления приятный сюрприз.</a:t>
            </a:r>
            <a:endParaRPr lang="ru-RU" sz="2800" b="1"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4750" y="-171400"/>
            <a:ext cx="266893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47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pPr marL="0" indent="0">
              <a:buNone/>
            </a:pPr>
            <a:r>
              <a:rPr lang="ru-RU" sz="2400" b="1" dirty="0" smtClean="0"/>
              <a:t>Если ты умеешь, обязательно что-нибудь смастери, сшей, свяжи, испеки для своего друга. Нарисовать картину                          или сочинить стихотворение и сделать посвящение                другу — это всегда самый дорогой знак внимания                        и любви.</a:t>
            </a:r>
          </a:p>
          <a:p>
            <a:pPr marL="0" indent="0">
              <a:buNone/>
            </a:pPr>
            <a:r>
              <a:rPr lang="ru-RU" sz="2400" b="1" dirty="0" smtClean="0"/>
              <a:t>Можно нарисовать поздравительную газету или                       открытку, самостоятельно придумать весёлые                                 тексты, нарисовать рисунки, использовать                               фотографии. А можно оформить фотоальбом,                               который расскажет о жизни или достижениях твоего                друга, сделав интересные подписи к фотографиям.</a:t>
            </a:r>
          </a:p>
          <a:p>
            <a:pPr marL="0" indent="0">
              <a:buNone/>
            </a:pPr>
            <a:endParaRPr lang="ru-RU" b="1" dirty="0"/>
          </a:p>
        </p:txBody>
      </p:sp>
      <p:sp>
        <p:nvSpPr>
          <p:cNvPr id="4" name="Прямоугольник 3"/>
          <p:cNvSpPr/>
          <p:nvPr/>
        </p:nvSpPr>
        <p:spPr>
          <a:xfrm>
            <a:off x="320868" y="332656"/>
            <a:ext cx="8502263" cy="107721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bliqueTopLeft"/>
              <a:lightRig rig="threePt" dir="t"/>
            </a:scene3d>
          </a:bodyPr>
          <a:lstStyle/>
          <a:p>
            <a:pPr algn="ctr"/>
            <a:r>
              <a:rPr lang="ru-RU" sz="3200" b="1" cap="none" spc="300" dirty="0" smtClean="0">
                <a:ln w="11430" cmpd="sng">
                  <a:solidFill>
                    <a:schemeClr val="tx1"/>
                  </a:solidFill>
                  <a:prstDash val="solid"/>
                  <a:miter lim="800000"/>
                </a:ln>
                <a:solidFill>
                  <a:srgbClr val="FF0000"/>
                </a:solidFill>
                <a:effectLst>
                  <a:glow rad="228600">
                    <a:schemeClr val="accent2">
                      <a:satMod val="175000"/>
                      <a:alpha val="40000"/>
                    </a:schemeClr>
                  </a:glow>
                </a:effectLst>
              </a:rPr>
              <a:t>Самыми лучшими считаются подарки, </a:t>
            </a:r>
          </a:p>
          <a:p>
            <a:pPr algn="ctr"/>
            <a:r>
              <a:rPr lang="ru-RU" sz="3200" b="1" cap="none" spc="300" dirty="0" smtClean="0">
                <a:ln w="11430" cmpd="sng">
                  <a:solidFill>
                    <a:schemeClr val="tx1"/>
                  </a:solidFill>
                  <a:prstDash val="solid"/>
                  <a:miter lim="800000"/>
                </a:ln>
                <a:solidFill>
                  <a:srgbClr val="FF0000"/>
                </a:solidFill>
                <a:effectLst>
                  <a:glow rad="228600">
                    <a:schemeClr val="accent2">
                      <a:satMod val="175000"/>
                      <a:alpha val="40000"/>
                    </a:schemeClr>
                  </a:glow>
                </a:effectLst>
              </a:rPr>
              <a:t>сделанные собственными руками. </a:t>
            </a:r>
            <a:endParaRPr lang="ru-RU" sz="3200" b="1" cap="none" spc="300" dirty="0">
              <a:ln w="11430" cmpd="sng">
                <a:solidFill>
                  <a:schemeClr val="tx1"/>
                </a:solidFill>
                <a:prstDash val="solid"/>
                <a:miter lim="800000"/>
              </a:ln>
              <a:solidFill>
                <a:srgbClr val="FF0000"/>
              </a:solidFill>
              <a:effectLst>
                <a:glow rad="228600">
                  <a:schemeClr val="accent2">
                    <a:satMod val="175000"/>
                    <a:alpha val="40000"/>
                  </a:schemeClr>
                </a:glow>
              </a:effectLst>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48264" y="1916832"/>
            <a:ext cx="2468563"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865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pPr marL="0" indent="0">
              <a:buNone/>
            </a:pPr>
            <a:r>
              <a:rPr lang="ru-RU" sz="2800" b="1" dirty="0" smtClean="0"/>
              <a:t>Ещё можно придумать                                          интересную и весёлую викторину                                           с забавными призами для гостей                                          и виновника торжества.</a:t>
            </a:r>
          </a:p>
          <a:p>
            <a:pPr marL="0" indent="0">
              <a:buNone/>
            </a:pPr>
            <a:r>
              <a:rPr lang="ru-RU" sz="2800" b="1" dirty="0" smtClean="0"/>
              <a:t>Такие поздравления запоминаются надолго и обычно бережно хранятся. Главное — позаботься, чтобы твоё поздравление не вызвало обиды и разочарования.</a:t>
            </a:r>
          </a:p>
          <a:p>
            <a:pPr marL="0" indent="0">
              <a:buNone/>
            </a:pPr>
            <a:r>
              <a:rPr lang="ru-RU" sz="2800" b="1" dirty="0" smtClean="0"/>
              <a:t>Хорошим подарком может быть не только аудио- или видеокассета, компьютерная или настольная игра, но и экспонат в коллекцию друга — монета, книга, марка, ручка, мягкая игрушка. Любой коллекционер будет рад подарку, который пополнит его коллекцию.</a:t>
            </a:r>
          </a:p>
          <a:p>
            <a:endParaRPr lang="ru-RU"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94018" y="-56015"/>
            <a:ext cx="4333875"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867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marL="0" indent="0">
              <a:buNone/>
            </a:pPr>
            <a:endParaRPr lang="ru-RU" sz="2400" b="1" dirty="0" smtClean="0"/>
          </a:p>
          <a:p>
            <a:pPr marL="0" indent="0">
              <a:buNone/>
            </a:pPr>
            <a:r>
              <a:rPr lang="ru-RU" sz="2400" b="1" dirty="0" smtClean="0"/>
              <a:t>                                     Обязательно подумай, как оформить                      </a:t>
            </a:r>
          </a:p>
          <a:p>
            <a:pPr marL="0" indent="0">
              <a:buNone/>
            </a:pPr>
            <a:r>
              <a:rPr lang="ru-RU" sz="2400" b="1" dirty="0"/>
              <a:t> </a:t>
            </a:r>
            <a:r>
              <a:rPr lang="ru-RU" sz="2400" b="1" dirty="0" smtClean="0"/>
              <a:t>                             подарок. Лучше всего завернуть его в специальную подарочную бумагу, положить в коробку или в сумочку опять же из яркой бумаги либо пластика, которые продаются в магазинах.</a:t>
            </a:r>
          </a:p>
          <a:p>
            <a:pPr marL="0" indent="0">
              <a:buNone/>
            </a:pPr>
            <a:endParaRPr lang="ru-RU" sz="2400" b="1" dirty="0" smtClean="0"/>
          </a:p>
          <a:p>
            <a:pPr marL="0" indent="0">
              <a:buNone/>
            </a:pPr>
            <a:r>
              <a:rPr lang="ru-RU" sz="2400" b="1" dirty="0" smtClean="0"/>
              <a:t>Цветы и конфеты — всегда уместные и приятные подарки для всех. Правда, ещё совсем недавно было принято дарить цветы без всякой упаковки. Но современные дизайнеры сейчас придумывают столь оригинальные методы упаковки для букетов, что сама упаковка воспринимается как подарок.</a:t>
            </a:r>
          </a:p>
          <a:p>
            <a:pPr marL="0" indent="0">
              <a:buNone/>
            </a:pPr>
            <a:endParaRPr lang="ru-RU" sz="2400" b="1" dirty="0"/>
          </a:p>
        </p:txBody>
      </p:sp>
      <p:pic>
        <p:nvPicPr>
          <p:cNvPr id="717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76256" y="0"/>
            <a:ext cx="2088232" cy="205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548680"/>
            <a:ext cx="2493963" cy="233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00338" y="88709"/>
            <a:ext cx="3743325"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4492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Прямоугольник 3"/>
          <p:cNvSpPr/>
          <p:nvPr/>
        </p:nvSpPr>
        <p:spPr>
          <a:xfrm>
            <a:off x="207361" y="260648"/>
            <a:ext cx="8974059" cy="1938992"/>
          </a:xfrm>
          <a:prstGeom prst="rect">
            <a:avLst/>
          </a:prstGeom>
          <a:noFill/>
        </p:spPr>
        <p:txBody>
          <a:bodyPr wrap="none" lIns="91440" tIns="45720" rIns="91440" bIns="45720">
            <a:spAutoFit/>
          </a:bodyPr>
          <a:lstStyle/>
          <a:p>
            <a:pPr algn="ctr"/>
            <a:r>
              <a:rPr lang="ru-RU" sz="6000" b="1" cap="none" spc="0" dirty="0" smtClean="0">
                <a:ln w="31550" cmpd="sng">
                  <a:solidFill>
                    <a:schemeClr val="tx1"/>
                  </a:solidFill>
                  <a:prstDash val="solid"/>
                </a:ln>
                <a:solidFill>
                  <a:srgbClr val="0000FF"/>
                </a:solidFill>
                <a:effectLst>
                  <a:glow rad="228600">
                    <a:schemeClr val="accent5">
                      <a:satMod val="175000"/>
                      <a:alpha val="40000"/>
                    </a:schemeClr>
                  </a:glow>
                  <a:outerShdw blurRad="41275" dist="12700" dir="12000000" algn="tl" rotWithShape="0">
                    <a:srgbClr val="000000">
                      <a:alpha val="40000"/>
                    </a:srgbClr>
                  </a:outerShdw>
                </a:effectLst>
              </a:rPr>
              <a:t>Правила поведения</a:t>
            </a:r>
          </a:p>
          <a:p>
            <a:pPr algn="ctr"/>
            <a:r>
              <a:rPr lang="ru-RU" sz="6000" b="1" cap="none" spc="0" dirty="0" smtClean="0">
                <a:ln w="31550" cmpd="sng">
                  <a:solidFill>
                    <a:schemeClr val="tx1"/>
                  </a:solidFill>
                  <a:prstDash val="solid"/>
                </a:ln>
                <a:solidFill>
                  <a:srgbClr val="0000FF"/>
                </a:solidFill>
                <a:effectLst>
                  <a:glow rad="228600">
                    <a:schemeClr val="accent5">
                      <a:satMod val="175000"/>
                      <a:alpha val="40000"/>
                    </a:schemeClr>
                  </a:glow>
                  <a:outerShdw blurRad="41275" dist="12700" dir="12000000" algn="tl" rotWithShape="0">
                    <a:srgbClr val="000000">
                      <a:alpha val="40000"/>
                    </a:srgbClr>
                  </a:outerShdw>
                </a:effectLst>
              </a:rPr>
              <a:t> в гостях на дне рождения</a:t>
            </a:r>
            <a:endParaRPr lang="ru-RU" sz="6000" b="1" cap="none" spc="0" dirty="0">
              <a:ln w="31550" cmpd="sng">
                <a:solidFill>
                  <a:schemeClr val="tx1"/>
                </a:solidFill>
                <a:prstDash val="solid"/>
              </a:ln>
              <a:solidFill>
                <a:srgbClr val="0000FF"/>
              </a:solidFill>
              <a:effectLst>
                <a:glow rad="228600">
                  <a:schemeClr val="accent5">
                    <a:satMod val="175000"/>
                    <a:alpha val="40000"/>
                  </a:schemeClr>
                </a:glow>
                <a:outerShdw blurRad="41275" dist="12700" dir="12000000" algn="tl" rotWithShape="0">
                  <a:srgbClr val="000000">
                    <a:alpha val="40000"/>
                  </a:srgbClr>
                </a:outerShdw>
              </a:effectLst>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5127" y="2203476"/>
            <a:ext cx="3438525"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177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1707" y="116632"/>
            <a:ext cx="4248472" cy="6624736"/>
          </a:xfrm>
        </p:spPr>
        <p:txBody>
          <a:bodyPr>
            <a:normAutofit/>
          </a:bodyPr>
          <a:lstStyle/>
          <a:p>
            <a:pPr marL="0" indent="0">
              <a:buNone/>
            </a:pPr>
            <a:endParaRPr lang="ru-RU" sz="1800" dirty="0" smtClean="0"/>
          </a:p>
          <a:p>
            <a:pPr marL="0" indent="0">
              <a:buNone/>
            </a:pPr>
            <a:r>
              <a:rPr lang="ru-RU" sz="1800" b="1" dirty="0" smtClean="0"/>
              <a:t>• Собираясь на день рождения оденься опрятно и нарядно — этим ты выразишь своё отношение к праздничному событию, по поводу которого приглашён.</a:t>
            </a:r>
          </a:p>
          <a:p>
            <a:pPr marL="0" indent="0">
              <a:buNone/>
            </a:pPr>
            <a:r>
              <a:rPr lang="ru-RU" sz="1800" b="1" dirty="0" smtClean="0"/>
              <a:t>• Не опаздывай. Заставлять себя ждать бестактно по отношению и к хозяину, и к другим гостям.</a:t>
            </a:r>
          </a:p>
          <a:p>
            <a:pPr marL="0" indent="0">
              <a:buNone/>
            </a:pPr>
            <a:r>
              <a:rPr lang="ru-RU" sz="1800" b="1" dirty="0" smtClean="0"/>
              <a:t>• Войдя в комнату, громко и внятно поздоровайся со всеми присутствующими. Здороваться с каждым за руку не обязательно.</a:t>
            </a:r>
          </a:p>
          <a:p>
            <a:pPr marL="0" indent="0">
              <a:buNone/>
            </a:pPr>
            <a:r>
              <a:rPr lang="ru-RU" sz="1800" b="1" dirty="0" smtClean="0"/>
              <a:t>• Перед тем как вручить подарок, удали наклейку с ценой. Кассовый чек прилагают к подарку только в том случае, если на покупку есть гарантия, и его, в случае необходимости, можно будет обменять. Вручая подарок, не забудь сказать несколько тёплых слов. Не критикуй подарки других гостей.</a:t>
            </a:r>
          </a:p>
          <a:p>
            <a:pPr marL="0" indent="0">
              <a:buNone/>
            </a:pPr>
            <a:endParaRPr lang="ru-RU" sz="1800"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1844824"/>
            <a:ext cx="3597275"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327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679</Words>
  <Application>Microsoft Office PowerPoint</Application>
  <PresentationFormat>Экран (4:3)</PresentationFormat>
  <Paragraphs>46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Tatyana</dc:creator>
  <cp:lastModifiedBy>Sveta</cp:lastModifiedBy>
  <cp:revision>31</cp:revision>
  <dcterms:created xsi:type="dcterms:W3CDTF">2014-05-19T09:37:14Z</dcterms:created>
  <dcterms:modified xsi:type="dcterms:W3CDTF">2017-11-13T13:39:38Z</dcterms:modified>
</cp:coreProperties>
</file>