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DC2BA-AE2F-4F5A-BA5D-C591B6CD551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BEDBEEE-8DF4-4107-B2CC-F6B7D06FF11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Жиры, масла, сладости, газированные напитки</a:t>
          </a:r>
          <a:endParaRPr lang="ru-RU" dirty="0"/>
        </a:p>
      </dgm:t>
    </dgm:pt>
    <dgm:pt modelId="{A13A868A-4FF5-4249-84FB-9D2C834750E7}" type="parTrans" cxnId="{62086147-7E0D-4ABF-88BC-B5A2746250E3}">
      <dgm:prSet/>
      <dgm:spPr/>
    </dgm:pt>
    <dgm:pt modelId="{84107ECC-3F86-46D7-840E-CA21C50C51AA}" type="sibTrans" cxnId="{62086147-7E0D-4ABF-88BC-B5A2746250E3}">
      <dgm:prSet/>
      <dgm:spPr/>
    </dgm:pt>
    <dgm:pt modelId="{4E4ABB26-C372-4C01-972C-31B01F20F9C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/>
            <a:t>Фрукты и овощи</a:t>
          </a:r>
          <a:endParaRPr lang="ru-RU" sz="2000" dirty="0"/>
        </a:p>
      </dgm:t>
    </dgm:pt>
    <dgm:pt modelId="{3B0EFBEE-EF8E-4BF6-A0D3-339ECB0F476D}" type="parTrans" cxnId="{752992E0-CCCE-4BE9-9D27-0EA61E477C94}">
      <dgm:prSet/>
      <dgm:spPr/>
    </dgm:pt>
    <dgm:pt modelId="{ACB4689D-31F3-400F-8CA5-651F304E92B3}" type="sibTrans" cxnId="{752992E0-CCCE-4BE9-9D27-0EA61E477C94}">
      <dgm:prSet/>
      <dgm:spPr/>
    </dgm:pt>
    <dgm:pt modelId="{361D160D-C296-4490-8703-B89B6D66207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smtClean="0"/>
            <a:t>Хлеб, крупы, макаронные изделия</a:t>
          </a:r>
          <a:endParaRPr lang="ru-RU" sz="2000" dirty="0"/>
        </a:p>
      </dgm:t>
    </dgm:pt>
    <dgm:pt modelId="{621E2373-90CB-4C94-9F3E-66044666C0AA}" type="parTrans" cxnId="{6ACF77C6-18F3-4203-88A0-FDC9BE27CA87}">
      <dgm:prSet/>
      <dgm:spPr/>
    </dgm:pt>
    <dgm:pt modelId="{17DB694D-A77C-4419-B2D3-E9CFFEE341A2}" type="sibTrans" cxnId="{6ACF77C6-18F3-4203-88A0-FDC9BE27CA87}">
      <dgm:prSet/>
      <dgm:spPr/>
    </dgm:pt>
    <dgm:pt modelId="{3E023E20-354B-4E45-9841-B0BE9F94D22E}">
      <dgm:prSet phldrT="[Текст]" custT="1"/>
      <dgm:spPr/>
      <dgm:t>
        <a:bodyPr/>
        <a:lstStyle/>
        <a:p>
          <a:r>
            <a:rPr lang="ru-RU" sz="2000" dirty="0" smtClean="0"/>
            <a:t>Мясо, молочные продукты, рыба, яйца</a:t>
          </a:r>
          <a:endParaRPr lang="ru-RU" sz="2000" dirty="0"/>
        </a:p>
      </dgm:t>
    </dgm:pt>
    <dgm:pt modelId="{89254324-E1DF-4F69-9373-5AE9094E1267}" type="parTrans" cxnId="{C2CFC593-CB9D-43A5-9580-A49335A365E1}">
      <dgm:prSet/>
      <dgm:spPr/>
    </dgm:pt>
    <dgm:pt modelId="{8107CD19-C663-4956-A7D6-50E7B734719E}" type="sibTrans" cxnId="{C2CFC593-CB9D-43A5-9580-A49335A365E1}">
      <dgm:prSet/>
      <dgm:spPr/>
    </dgm:pt>
    <dgm:pt modelId="{7FBD30C9-2689-4FCD-903D-7F20BC663BAD}" type="pres">
      <dgm:prSet presAssocID="{C9CDC2BA-AE2F-4F5A-BA5D-C591B6CD551C}" presName="Name0" presStyleCnt="0">
        <dgm:presLayoutVars>
          <dgm:dir/>
          <dgm:animLvl val="lvl"/>
          <dgm:resizeHandles val="exact"/>
        </dgm:presLayoutVars>
      </dgm:prSet>
      <dgm:spPr/>
    </dgm:pt>
    <dgm:pt modelId="{671A4E07-60E2-4EF2-A2F1-DEA0C2C3E3BD}" type="pres">
      <dgm:prSet presAssocID="{BBEDBEEE-8DF4-4107-B2CC-F6B7D06FF11E}" presName="Name8" presStyleCnt="0"/>
      <dgm:spPr/>
    </dgm:pt>
    <dgm:pt modelId="{B7003EAC-6F0D-4E52-93F0-219E7742061F}" type="pres">
      <dgm:prSet presAssocID="{BBEDBEEE-8DF4-4107-B2CC-F6B7D06FF11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69013-6D43-40F1-95F4-6DE198442F03}" type="pres">
      <dgm:prSet presAssocID="{BBEDBEEE-8DF4-4107-B2CC-F6B7D06FF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6CDAF-C010-4FAD-9E2F-AE18BC8721AA}" type="pres">
      <dgm:prSet presAssocID="{3E023E20-354B-4E45-9841-B0BE9F94D22E}" presName="Name8" presStyleCnt="0"/>
      <dgm:spPr/>
    </dgm:pt>
    <dgm:pt modelId="{042473A3-2583-4E08-900A-988AA906BB28}" type="pres">
      <dgm:prSet presAssocID="{3E023E20-354B-4E45-9841-B0BE9F94D22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B7344-4E0A-4E1D-828D-1BB77B6D553C}" type="pres">
      <dgm:prSet presAssocID="{3E023E20-354B-4E45-9841-B0BE9F94D2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67BDD-A830-422B-8BF7-D1B7C1C41C47}" type="pres">
      <dgm:prSet presAssocID="{4E4ABB26-C372-4C01-972C-31B01F20F9CE}" presName="Name8" presStyleCnt="0"/>
      <dgm:spPr/>
    </dgm:pt>
    <dgm:pt modelId="{324E42EA-94A1-4CE8-A7E8-C07A6C3EAC42}" type="pres">
      <dgm:prSet presAssocID="{4E4ABB26-C372-4C01-972C-31B01F20F9C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D2A8D-25D0-46E6-A164-C108F03C6870}" type="pres">
      <dgm:prSet presAssocID="{4E4ABB26-C372-4C01-972C-31B01F20F9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AE05D-49DA-4C1C-967A-791FAB0D3B08}" type="pres">
      <dgm:prSet presAssocID="{361D160D-C296-4490-8703-B89B6D66207E}" presName="Name8" presStyleCnt="0"/>
      <dgm:spPr/>
    </dgm:pt>
    <dgm:pt modelId="{1AB256EC-AD02-4A8A-85F9-3D663A7BE185}" type="pres">
      <dgm:prSet presAssocID="{361D160D-C296-4490-8703-B89B6D66207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EBE89-8E94-4885-89CF-CCB88938E19C}" type="pres">
      <dgm:prSet presAssocID="{361D160D-C296-4490-8703-B89B6D6620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E84539-0374-490B-B61D-30506C32B120}" type="presOf" srcId="{BBEDBEEE-8DF4-4107-B2CC-F6B7D06FF11E}" destId="{B7003EAC-6F0D-4E52-93F0-219E7742061F}" srcOrd="0" destOrd="0" presId="urn:microsoft.com/office/officeart/2005/8/layout/pyramid1"/>
    <dgm:cxn modelId="{9AA06215-2839-4D73-9EBA-3437419C06B7}" type="presOf" srcId="{3E023E20-354B-4E45-9841-B0BE9F94D22E}" destId="{042473A3-2583-4E08-900A-988AA906BB28}" srcOrd="0" destOrd="0" presId="urn:microsoft.com/office/officeart/2005/8/layout/pyramid1"/>
    <dgm:cxn modelId="{0AE73D19-A17E-4012-9951-40E15F85DE49}" type="presOf" srcId="{361D160D-C296-4490-8703-B89B6D66207E}" destId="{1AB256EC-AD02-4A8A-85F9-3D663A7BE185}" srcOrd="0" destOrd="0" presId="urn:microsoft.com/office/officeart/2005/8/layout/pyramid1"/>
    <dgm:cxn modelId="{C2CFC593-CB9D-43A5-9580-A49335A365E1}" srcId="{C9CDC2BA-AE2F-4F5A-BA5D-C591B6CD551C}" destId="{3E023E20-354B-4E45-9841-B0BE9F94D22E}" srcOrd="1" destOrd="0" parTransId="{89254324-E1DF-4F69-9373-5AE9094E1267}" sibTransId="{8107CD19-C663-4956-A7D6-50E7B734719E}"/>
    <dgm:cxn modelId="{58403003-446A-4831-A313-6DD2A5DC7665}" type="presOf" srcId="{3E023E20-354B-4E45-9841-B0BE9F94D22E}" destId="{56EB7344-4E0A-4E1D-828D-1BB77B6D553C}" srcOrd="1" destOrd="0" presId="urn:microsoft.com/office/officeart/2005/8/layout/pyramid1"/>
    <dgm:cxn modelId="{752992E0-CCCE-4BE9-9D27-0EA61E477C94}" srcId="{C9CDC2BA-AE2F-4F5A-BA5D-C591B6CD551C}" destId="{4E4ABB26-C372-4C01-972C-31B01F20F9CE}" srcOrd="2" destOrd="0" parTransId="{3B0EFBEE-EF8E-4BF6-A0D3-339ECB0F476D}" sibTransId="{ACB4689D-31F3-400F-8CA5-651F304E92B3}"/>
    <dgm:cxn modelId="{5ECE06B1-F23E-4906-83EB-C827EFD4422B}" type="presOf" srcId="{4E4ABB26-C372-4C01-972C-31B01F20F9CE}" destId="{C7FD2A8D-25D0-46E6-A164-C108F03C6870}" srcOrd="1" destOrd="0" presId="urn:microsoft.com/office/officeart/2005/8/layout/pyramid1"/>
    <dgm:cxn modelId="{6ACF77C6-18F3-4203-88A0-FDC9BE27CA87}" srcId="{C9CDC2BA-AE2F-4F5A-BA5D-C591B6CD551C}" destId="{361D160D-C296-4490-8703-B89B6D66207E}" srcOrd="3" destOrd="0" parTransId="{621E2373-90CB-4C94-9F3E-66044666C0AA}" sibTransId="{17DB694D-A77C-4419-B2D3-E9CFFEE341A2}"/>
    <dgm:cxn modelId="{0258427C-2ACB-41D8-A364-97A6D2800476}" type="presOf" srcId="{BBEDBEEE-8DF4-4107-B2CC-F6B7D06FF11E}" destId="{25169013-6D43-40F1-95F4-6DE198442F03}" srcOrd="1" destOrd="0" presId="urn:microsoft.com/office/officeart/2005/8/layout/pyramid1"/>
    <dgm:cxn modelId="{62086147-7E0D-4ABF-88BC-B5A2746250E3}" srcId="{C9CDC2BA-AE2F-4F5A-BA5D-C591B6CD551C}" destId="{BBEDBEEE-8DF4-4107-B2CC-F6B7D06FF11E}" srcOrd="0" destOrd="0" parTransId="{A13A868A-4FF5-4249-84FB-9D2C834750E7}" sibTransId="{84107ECC-3F86-46D7-840E-CA21C50C51AA}"/>
    <dgm:cxn modelId="{B60036AE-98EF-42F9-8D66-6C1EB3B97C5C}" type="presOf" srcId="{361D160D-C296-4490-8703-B89B6D66207E}" destId="{E36EBE89-8E94-4885-89CF-CCB88938E19C}" srcOrd="1" destOrd="0" presId="urn:microsoft.com/office/officeart/2005/8/layout/pyramid1"/>
    <dgm:cxn modelId="{F046524F-EA03-4DDA-A286-68B33E816CC2}" type="presOf" srcId="{4E4ABB26-C372-4C01-972C-31B01F20F9CE}" destId="{324E42EA-94A1-4CE8-A7E8-C07A6C3EAC42}" srcOrd="0" destOrd="0" presId="urn:microsoft.com/office/officeart/2005/8/layout/pyramid1"/>
    <dgm:cxn modelId="{6346618F-E731-41B0-92F5-FDF68DEBA0B8}" type="presOf" srcId="{C9CDC2BA-AE2F-4F5A-BA5D-C591B6CD551C}" destId="{7FBD30C9-2689-4FCD-903D-7F20BC663BAD}" srcOrd="0" destOrd="0" presId="urn:microsoft.com/office/officeart/2005/8/layout/pyramid1"/>
    <dgm:cxn modelId="{72131D29-E8E2-4483-8793-9B45A83E401E}" type="presParOf" srcId="{7FBD30C9-2689-4FCD-903D-7F20BC663BAD}" destId="{671A4E07-60E2-4EF2-A2F1-DEA0C2C3E3BD}" srcOrd="0" destOrd="0" presId="urn:microsoft.com/office/officeart/2005/8/layout/pyramid1"/>
    <dgm:cxn modelId="{4495E7DE-F419-438D-9721-4295396F5CAB}" type="presParOf" srcId="{671A4E07-60E2-4EF2-A2F1-DEA0C2C3E3BD}" destId="{B7003EAC-6F0D-4E52-93F0-219E7742061F}" srcOrd="0" destOrd="0" presId="urn:microsoft.com/office/officeart/2005/8/layout/pyramid1"/>
    <dgm:cxn modelId="{380A3C37-2D2A-43EC-83A8-C48E540C19AD}" type="presParOf" srcId="{671A4E07-60E2-4EF2-A2F1-DEA0C2C3E3BD}" destId="{25169013-6D43-40F1-95F4-6DE198442F03}" srcOrd="1" destOrd="0" presId="urn:microsoft.com/office/officeart/2005/8/layout/pyramid1"/>
    <dgm:cxn modelId="{49BE298F-E47B-497E-9D99-BD57546462D8}" type="presParOf" srcId="{7FBD30C9-2689-4FCD-903D-7F20BC663BAD}" destId="{2D06CDAF-C010-4FAD-9E2F-AE18BC8721AA}" srcOrd="1" destOrd="0" presId="urn:microsoft.com/office/officeart/2005/8/layout/pyramid1"/>
    <dgm:cxn modelId="{647798D5-E1DB-4941-A724-04F8ACEF8FB9}" type="presParOf" srcId="{2D06CDAF-C010-4FAD-9E2F-AE18BC8721AA}" destId="{042473A3-2583-4E08-900A-988AA906BB28}" srcOrd="0" destOrd="0" presId="urn:microsoft.com/office/officeart/2005/8/layout/pyramid1"/>
    <dgm:cxn modelId="{5200E373-4EE2-47DF-BDC3-43B132E4A1FD}" type="presParOf" srcId="{2D06CDAF-C010-4FAD-9E2F-AE18BC8721AA}" destId="{56EB7344-4E0A-4E1D-828D-1BB77B6D553C}" srcOrd="1" destOrd="0" presId="urn:microsoft.com/office/officeart/2005/8/layout/pyramid1"/>
    <dgm:cxn modelId="{40D81735-6221-4793-BA91-C88FD4F5837F}" type="presParOf" srcId="{7FBD30C9-2689-4FCD-903D-7F20BC663BAD}" destId="{2D867BDD-A830-422B-8BF7-D1B7C1C41C47}" srcOrd="2" destOrd="0" presId="urn:microsoft.com/office/officeart/2005/8/layout/pyramid1"/>
    <dgm:cxn modelId="{9110A3C0-A558-46EE-BC40-27A55E046F49}" type="presParOf" srcId="{2D867BDD-A830-422B-8BF7-D1B7C1C41C47}" destId="{324E42EA-94A1-4CE8-A7E8-C07A6C3EAC42}" srcOrd="0" destOrd="0" presId="urn:microsoft.com/office/officeart/2005/8/layout/pyramid1"/>
    <dgm:cxn modelId="{77EA3550-EAD6-4904-8550-2FCCE5A9AAED}" type="presParOf" srcId="{2D867BDD-A830-422B-8BF7-D1B7C1C41C47}" destId="{C7FD2A8D-25D0-46E6-A164-C108F03C6870}" srcOrd="1" destOrd="0" presId="urn:microsoft.com/office/officeart/2005/8/layout/pyramid1"/>
    <dgm:cxn modelId="{2C4DFEF4-E97A-4636-9587-00AAB7774059}" type="presParOf" srcId="{7FBD30C9-2689-4FCD-903D-7F20BC663BAD}" destId="{D42AE05D-49DA-4C1C-967A-791FAB0D3B08}" srcOrd="3" destOrd="0" presId="urn:microsoft.com/office/officeart/2005/8/layout/pyramid1"/>
    <dgm:cxn modelId="{181BBED6-F26A-4C34-8A76-0CC2B3139603}" type="presParOf" srcId="{D42AE05D-49DA-4C1C-967A-791FAB0D3B08}" destId="{1AB256EC-AD02-4A8A-85F9-3D663A7BE185}" srcOrd="0" destOrd="0" presId="urn:microsoft.com/office/officeart/2005/8/layout/pyramid1"/>
    <dgm:cxn modelId="{0718C54B-A455-477C-8A18-5AD40235D5E9}" type="presParOf" srcId="{D42AE05D-49DA-4C1C-967A-791FAB0D3B08}" destId="{E36EBE89-8E94-4885-89CF-CCB88938E19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03EAC-6F0D-4E52-93F0-219E7742061F}">
      <dsp:nvSpPr>
        <dsp:cNvPr id="0" name=""/>
        <dsp:cNvSpPr/>
      </dsp:nvSpPr>
      <dsp:spPr>
        <a:xfrm>
          <a:off x="3086099" y="0"/>
          <a:ext cx="2057400" cy="1131490"/>
        </a:xfrm>
        <a:prstGeom prst="trapezoid">
          <a:avLst>
            <a:gd name="adj" fmla="val 90915"/>
          </a:avLst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Жиры, масла, сладости, газированные напитки</a:t>
          </a:r>
          <a:endParaRPr lang="ru-RU" sz="1500" kern="1200" dirty="0"/>
        </a:p>
      </dsp:txBody>
      <dsp:txXfrm>
        <a:off x="3086099" y="0"/>
        <a:ext cx="2057400" cy="1131490"/>
      </dsp:txXfrm>
    </dsp:sp>
    <dsp:sp modelId="{042473A3-2583-4E08-900A-988AA906BB28}">
      <dsp:nvSpPr>
        <dsp:cNvPr id="0" name=""/>
        <dsp:cNvSpPr/>
      </dsp:nvSpPr>
      <dsp:spPr>
        <a:xfrm>
          <a:off x="2057400" y="1131490"/>
          <a:ext cx="4114800" cy="1131490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Мясо, молочные продукты, рыба, яйца</a:t>
          </a:r>
          <a:endParaRPr lang="ru-RU" sz="2000" kern="1200" dirty="0"/>
        </a:p>
      </dsp:txBody>
      <dsp:txXfrm>
        <a:off x="2777489" y="1131490"/>
        <a:ext cx="2674620" cy="1131490"/>
      </dsp:txXfrm>
    </dsp:sp>
    <dsp:sp modelId="{324E42EA-94A1-4CE8-A7E8-C07A6C3EAC42}">
      <dsp:nvSpPr>
        <dsp:cNvPr id="0" name=""/>
        <dsp:cNvSpPr/>
      </dsp:nvSpPr>
      <dsp:spPr>
        <a:xfrm>
          <a:off x="1028699" y="2262981"/>
          <a:ext cx="6172200" cy="1131490"/>
        </a:xfrm>
        <a:prstGeom prst="trapezoid">
          <a:avLst>
            <a:gd name="adj" fmla="val 90915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Фрукты и овощи</a:t>
          </a:r>
          <a:endParaRPr lang="ru-RU" sz="2000" kern="1200" dirty="0"/>
        </a:p>
      </dsp:txBody>
      <dsp:txXfrm>
        <a:off x="2108834" y="2262981"/>
        <a:ext cx="4011930" cy="1131490"/>
      </dsp:txXfrm>
    </dsp:sp>
    <dsp:sp modelId="{1AB256EC-AD02-4A8A-85F9-3D663A7BE185}">
      <dsp:nvSpPr>
        <dsp:cNvPr id="0" name=""/>
        <dsp:cNvSpPr/>
      </dsp:nvSpPr>
      <dsp:spPr>
        <a:xfrm>
          <a:off x="0" y="3394471"/>
          <a:ext cx="8229600" cy="1131490"/>
        </a:xfrm>
        <a:prstGeom prst="trapezoid">
          <a:avLst>
            <a:gd name="adj" fmla="val 90915"/>
          </a:avLst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Хлеб, крупы, макаронные изделия</a:t>
          </a:r>
          <a:endParaRPr lang="ru-RU" sz="2000" kern="1200" dirty="0"/>
        </a:p>
      </dsp:txBody>
      <dsp:txXfrm>
        <a:off x="1440179" y="3394471"/>
        <a:ext cx="534924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247099-A026-4A88-AD8C-18118B09B9C2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939DF4-7F1D-4485-9A25-B869FD8FB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099-A026-4A88-AD8C-18118B09B9C2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9DF4-7F1D-4485-9A25-B869FD8FB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099-A026-4A88-AD8C-18118B09B9C2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9DF4-7F1D-4485-9A25-B869FD8FB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099-A026-4A88-AD8C-18118B09B9C2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9DF4-7F1D-4485-9A25-B869FD8FB4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099-A026-4A88-AD8C-18118B09B9C2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9DF4-7F1D-4485-9A25-B869FD8FB4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099-A026-4A88-AD8C-18118B09B9C2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9DF4-7F1D-4485-9A25-B869FD8FB4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099-A026-4A88-AD8C-18118B09B9C2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9DF4-7F1D-4485-9A25-B869FD8FB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099-A026-4A88-AD8C-18118B09B9C2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9DF4-7F1D-4485-9A25-B869FD8FB4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099-A026-4A88-AD8C-18118B09B9C2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9DF4-7F1D-4485-9A25-B869FD8FB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3247099-A026-4A88-AD8C-18118B09B9C2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9DF4-7F1D-4485-9A25-B869FD8FB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247099-A026-4A88-AD8C-18118B09B9C2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939DF4-7F1D-4485-9A25-B869FD8FB4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3247099-A026-4A88-AD8C-18118B09B9C2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939DF4-7F1D-4485-9A25-B869FD8FB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Здоровое питание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Воспитательный час гр.2</a:t>
            </a:r>
          </a:p>
          <a:p>
            <a:r>
              <a:rPr lang="ru-RU" dirty="0" err="1" smtClean="0"/>
              <a:t>Мезина</a:t>
            </a:r>
            <a:r>
              <a:rPr lang="ru-RU" dirty="0" smtClean="0"/>
              <a:t> </a:t>
            </a:r>
            <a:r>
              <a:rPr lang="ru-RU" dirty="0" smtClean="0"/>
              <a:t>К.О.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До приезда скорой помощи: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1. Дать пострадавшему выпить 3-4 стакана кипячёной воды комнатной температуры.</a:t>
            </a:r>
          </a:p>
          <a:p>
            <a:pPr lvl="0"/>
            <a:r>
              <a:rPr lang="ru-RU" dirty="0" smtClean="0"/>
              <a:t>2. Вызвать рвоту, надавив пальцами на корень языка. Повторить процедуру несколько раз.</a:t>
            </a:r>
          </a:p>
          <a:p>
            <a:pPr lvl="0"/>
            <a:r>
              <a:rPr lang="ru-RU" dirty="0" smtClean="0"/>
              <a:t>3. Растолочь 20 таблеток активированного угля, размешать в стакане питьевой воды и дать выпить пострадавшему.</a:t>
            </a:r>
          </a:p>
          <a:p>
            <a:pPr lvl="0"/>
            <a:r>
              <a:rPr lang="ru-RU" dirty="0" smtClean="0"/>
              <a:t>4. Воздержаться от приёма пищи.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ПЕРВАЯ ПОМОЩЬ ПРИ  ПИЩЕВЫХ ОТРАВЛЕНИЯХ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Пищу необходимо принимать не менее </a:t>
            </a:r>
            <a:r>
              <a:rPr lang="ru-RU" sz="2800" dirty="0" smtClean="0">
                <a:solidFill>
                  <a:srgbClr val="FF0033"/>
                </a:solidFill>
              </a:rPr>
              <a:t>4-х </a:t>
            </a:r>
            <a:r>
              <a:rPr lang="ru-RU" sz="2800" dirty="0" smtClean="0"/>
              <a:t>раз в день (желательно в одно и то же время)</a:t>
            </a:r>
            <a:r>
              <a:rPr lang="en-US" sz="2800" dirty="0" smtClean="0"/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dirty="0" smtClean="0"/>
              <a:t>1-ый завтрак – </a:t>
            </a:r>
            <a:r>
              <a:rPr lang="ru-RU" sz="2800" b="1" dirty="0" smtClean="0">
                <a:solidFill>
                  <a:srgbClr val="FF0033"/>
                </a:solidFill>
              </a:rPr>
              <a:t>25%</a:t>
            </a:r>
            <a:r>
              <a:rPr lang="ru-RU" sz="2800" b="1" dirty="0" smtClean="0"/>
              <a:t> </a:t>
            </a:r>
            <a:r>
              <a:rPr lang="ru-RU" sz="2800" dirty="0" smtClean="0"/>
              <a:t>всего дневного рациона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2-ой завтрак  - </a:t>
            </a:r>
            <a:r>
              <a:rPr lang="ru-RU" sz="2800" b="1" dirty="0" smtClean="0">
                <a:solidFill>
                  <a:srgbClr val="FF0033"/>
                </a:solidFill>
              </a:rPr>
              <a:t>15%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Обед              - </a:t>
            </a:r>
            <a:r>
              <a:rPr lang="ru-RU" sz="2800" b="1" dirty="0" smtClean="0">
                <a:solidFill>
                  <a:srgbClr val="FF0033"/>
                </a:solidFill>
              </a:rPr>
              <a:t>45%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Ужин              - </a:t>
            </a:r>
            <a:r>
              <a:rPr lang="ru-RU" sz="2800" b="1" dirty="0" smtClean="0">
                <a:solidFill>
                  <a:srgbClr val="FF0033"/>
                </a:solidFill>
              </a:rPr>
              <a:t>15% </a:t>
            </a:r>
            <a:r>
              <a:rPr lang="ru-RU" sz="2800" dirty="0" smtClean="0"/>
              <a:t>(за 2-4 часа до сна)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Режим питания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140968"/>
            <a:ext cx="1929342" cy="211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Пища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– это энергия для нашего тела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 правильное питание – источник здоровья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силы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бодрости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красоты и долголетия.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Здоровое питание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3941026" cy="344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Это строительный материал клеток и тканей организма. Они бывают растительного и животного происхождения. Содержатся:</a:t>
            </a:r>
          </a:p>
          <a:p>
            <a:pPr lvl="0"/>
            <a:r>
              <a:rPr lang="ru-RU" sz="2400" dirty="0" smtClean="0"/>
              <a:t>В яйцах;</a:t>
            </a:r>
          </a:p>
          <a:p>
            <a:pPr lvl="0"/>
            <a:r>
              <a:rPr lang="ru-RU" sz="2400" dirty="0" smtClean="0"/>
              <a:t>В молоке;</a:t>
            </a:r>
          </a:p>
          <a:p>
            <a:pPr lvl="0"/>
            <a:r>
              <a:rPr lang="ru-RU" sz="2400" dirty="0" smtClean="0"/>
              <a:t>В мясе;</a:t>
            </a:r>
          </a:p>
          <a:p>
            <a:pPr lvl="0"/>
            <a:r>
              <a:rPr lang="ru-RU" sz="2400" dirty="0" smtClean="0"/>
              <a:t>В рыбе;</a:t>
            </a:r>
          </a:p>
          <a:p>
            <a:pPr lvl="0"/>
            <a:r>
              <a:rPr lang="ru-RU" sz="2400" dirty="0" smtClean="0"/>
              <a:t>В фасоли;</a:t>
            </a:r>
          </a:p>
          <a:p>
            <a:pPr lvl="0"/>
            <a:r>
              <a:rPr lang="ru-RU" sz="2400" dirty="0" smtClean="0"/>
              <a:t>В грецких орехах. </a:t>
            </a:r>
          </a:p>
          <a:p>
            <a:pPr lvl="0"/>
            <a:endParaRPr lang="ru-RU" sz="1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БЕЛКИ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6" name="Рисунок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504" y="3789040"/>
            <a:ext cx="4711792" cy="26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Являются главным поставщиком энергии для организма, помогают работать нашим мышцам. Содержатся:</a:t>
            </a:r>
          </a:p>
          <a:p>
            <a:pPr lvl="0"/>
            <a:r>
              <a:rPr lang="ru-RU" dirty="0" smtClean="0"/>
              <a:t>Во фруктах;</a:t>
            </a:r>
          </a:p>
          <a:p>
            <a:pPr lvl="0"/>
            <a:r>
              <a:rPr lang="ru-RU" dirty="0" smtClean="0"/>
              <a:t>В ягодах;</a:t>
            </a:r>
          </a:p>
          <a:p>
            <a:pPr lvl="0"/>
            <a:r>
              <a:rPr lang="ru-RU" dirty="0" smtClean="0"/>
              <a:t>В мёде;</a:t>
            </a:r>
          </a:p>
          <a:p>
            <a:pPr lvl="0"/>
            <a:r>
              <a:rPr lang="ru-RU" dirty="0" smtClean="0"/>
              <a:t>В крупах;</a:t>
            </a:r>
          </a:p>
          <a:p>
            <a:pPr lvl="0"/>
            <a:r>
              <a:rPr lang="ru-RU" dirty="0" smtClean="0"/>
              <a:t>В картофеле;</a:t>
            </a:r>
          </a:p>
          <a:p>
            <a:pPr lvl="0"/>
            <a:r>
              <a:rPr lang="ru-RU" dirty="0" smtClean="0"/>
              <a:t>В макаронных изделиях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Углеводы 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Рисунок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73016"/>
            <a:ext cx="3148955" cy="276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accent6"/>
                </a:solidFill>
              </a:rPr>
              <a:t>Животного происхождения:</a:t>
            </a:r>
          </a:p>
          <a:p>
            <a:pPr lvl="0"/>
            <a:r>
              <a:rPr lang="ru-RU" dirty="0" smtClean="0"/>
              <a:t>-Сливочное масло;</a:t>
            </a:r>
          </a:p>
          <a:p>
            <a:pPr lvl="0"/>
            <a:r>
              <a:rPr lang="ru-RU" dirty="0" smtClean="0"/>
              <a:t>-Говяжий жир;</a:t>
            </a:r>
          </a:p>
          <a:p>
            <a:pPr lvl="0"/>
            <a:r>
              <a:rPr lang="ru-RU" dirty="0" smtClean="0"/>
              <a:t>-Свиной жир;</a:t>
            </a:r>
          </a:p>
          <a:p>
            <a:pPr lvl="0"/>
            <a:r>
              <a:rPr lang="ru-RU" dirty="0" smtClean="0"/>
              <a:t>-Бараний жир.</a:t>
            </a:r>
            <a:endParaRPr lang="en-US" dirty="0" smtClean="0"/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Растительного происхождения:</a:t>
            </a:r>
          </a:p>
          <a:p>
            <a:pPr lvl="0"/>
            <a:r>
              <a:rPr lang="ru-RU" dirty="0" smtClean="0"/>
              <a:t>-Подсолнечное масло;</a:t>
            </a:r>
          </a:p>
          <a:p>
            <a:pPr lvl="0"/>
            <a:r>
              <a:rPr lang="ru-RU" dirty="0" smtClean="0"/>
              <a:t>-Оливковое масло;</a:t>
            </a:r>
          </a:p>
          <a:p>
            <a:pPr lvl="0"/>
            <a:r>
              <a:rPr lang="ru-RU" dirty="0" smtClean="0"/>
              <a:t>-кукурузное масло;</a:t>
            </a:r>
          </a:p>
          <a:p>
            <a:pPr lvl="0"/>
            <a:r>
              <a:rPr lang="ru-RU" dirty="0" smtClean="0"/>
              <a:t>- Орехи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ЖИРЫ</a:t>
            </a:r>
            <a:r>
              <a:rPr lang="ru-RU" dirty="0" smtClean="0"/>
              <a:t> – тоже источник энергии</a:t>
            </a:r>
            <a:endParaRPr lang="ru-RU" dirty="0"/>
          </a:p>
        </p:txBody>
      </p:sp>
      <p:pic>
        <p:nvPicPr>
          <p:cNvPr id="4" name="Рисунок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268760"/>
            <a:ext cx="18891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65104"/>
            <a:ext cx="350043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Это вещества, необходимые нам для роста, жизнеспособности. </a:t>
            </a:r>
            <a:r>
              <a:rPr lang="ru-RU" sz="2800" dirty="0" smtClean="0"/>
              <a:t>Они помогают усваивать пищу и участвуют в биохимических реакциях организма.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ВИТАМАНЫ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Рисунок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3429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33"/>
                </a:solidFill>
              </a:rPr>
              <a:t>Минеральные соли</a:t>
            </a:r>
            <a:r>
              <a:rPr lang="ru-RU" sz="2400" b="1" dirty="0" smtClean="0"/>
              <a:t> </a:t>
            </a:r>
            <a:r>
              <a:rPr lang="ru-RU" sz="2400" dirty="0" smtClean="0"/>
              <a:t>– обеспечивают водно-солевой обмен</a:t>
            </a:r>
            <a:r>
              <a:rPr lang="en-US" sz="2400" dirty="0" smtClean="0"/>
              <a:t>,</a:t>
            </a:r>
            <a:r>
              <a:rPr lang="ru-RU" sz="2400" dirty="0" smtClean="0"/>
              <a:t> участвуют в кроветворении и других процессах жизнедеятельности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33"/>
                </a:solidFill>
              </a:rPr>
              <a:t>Вода</a:t>
            </a:r>
            <a:r>
              <a:rPr lang="ru-RU" sz="2400" dirty="0" smtClean="0">
                <a:solidFill>
                  <a:srgbClr val="FF0033"/>
                </a:solidFill>
              </a:rPr>
              <a:t> </a:t>
            </a:r>
            <a:r>
              <a:rPr lang="ru-RU" sz="2400" dirty="0" smtClean="0"/>
              <a:t>– необходима для физико-химических реакций в организме. Она растворяет вещества</a:t>
            </a:r>
            <a:r>
              <a:rPr lang="en-US" sz="2400" dirty="0" smtClean="0"/>
              <a:t>,</a:t>
            </a:r>
            <a:r>
              <a:rPr lang="ru-RU" sz="2400" dirty="0" smtClean="0"/>
              <a:t> участвует в их обмене</a:t>
            </a:r>
            <a:r>
              <a:rPr lang="en-US" sz="2400" dirty="0" smtClean="0"/>
              <a:t>,</a:t>
            </a:r>
            <a:r>
              <a:rPr lang="ru-RU" sz="2400" dirty="0" smtClean="0"/>
              <a:t> удаляет конечные продукты жизнедеятельности. Вода нужна для нормального кровообращения</a:t>
            </a:r>
            <a:r>
              <a:rPr lang="en-US" sz="2400" dirty="0" smtClean="0"/>
              <a:t>,</a:t>
            </a:r>
            <a:r>
              <a:rPr lang="ru-RU" sz="2400" dirty="0" smtClean="0"/>
              <a:t> дыхания</a:t>
            </a:r>
            <a:r>
              <a:rPr lang="en-US" sz="2400" dirty="0" smtClean="0"/>
              <a:t>,</a:t>
            </a:r>
            <a:r>
              <a:rPr lang="ru-RU" sz="2400" dirty="0" smtClean="0"/>
              <a:t> пищеварения. Потеря 20% воды в организме приводит к смерти.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Пищевая пирамида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НЕЛЬЗЯ: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Использовать в пищу просроченные продукты;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Есть овощи и фрукты, выращенные в экологически загрязнённых зонах;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Есть копчёную рыбу и мясо;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Употреблять в пищу продукты с плесенью;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Употреблять в пищу позеленевший или проросший картофель;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Пищей можно отравиться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</TotalTime>
  <Words>334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Lucida Sans Unicode</vt:lpstr>
      <vt:lpstr>Verdana</vt:lpstr>
      <vt:lpstr>Wingdings 2</vt:lpstr>
      <vt:lpstr>Wingdings 3</vt:lpstr>
      <vt:lpstr>Открытая</vt:lpstr>
      <vt:lpstr>Здоровое питание</vt:lpstr>
      <vt:lpstr>Здоровое питание</vt:lpstr>
      <vt:lpstr>БЕЛКИ</vt:lpstr>
      <vt:lpstr>Углеводы </vt:lpstr>
      <vt:lpstr>ЖИРЫ – тоже источник энергии</vt:lpstr>
      <vt:lpstr>ВИТАМАНЫ</vt:lpstr>
      <vt:lpstr>Презентация PowerPoint</vt:lpstr>
      <vt:lpstr>Пищевая пирамида</vt:lpstr>
      <vt:lpstr>Пищей можно отравиться</vt:lpstr>
      <vt:lpstr>ПЕРВАЯ ПОМОЩЬ ПРИ  ПИЩЕВЫХ ОТРАВЛЕНИЯХ</vt:lpstr>
      <vt:lpstr>Режим питания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связной</dc:creator>
  <cp:lastModifiedBy>RePack by Diakov</cp:lastModifiedBy>
  <cp:revision>9</cp:revision>
  <dcterms:created xsi:type="dcterms:W3CDTF">2015-01-08T19:54:00Z</dcterms:created>
  <dcterms:modified xsi:type="dcterms:W3CDTF">2022-01-12T05:25:36Z</dcterms:modified>
</cp:coreProperties>
</file>