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9" r:id="rId3"/>
    <p:sldId id="260" r:id="rId4"/>
    <p:sldId id="261" r:id="rId5"/>
    <p:sldId id="262" r:id="rId6"/>
    <p:sldId id="263" r:id="rId7"/>
    <p:sldId id="269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CD625-C5E3-4493-B19D-B0BB5A7C1DFF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AFE51-F5BD-4DA3-8AD7-82D734FEB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10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tki.guru/psihologiya-rebenka/krizis-1-goda-zhizni-rebenka-vozrastnaya-psihologiya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2ZxVaplLpU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lest.com/klyuchevye_slova/krizis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relest.com/klyuchevye_slova/yunost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852936"/>
            <a:ext cx="1843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Этапы</a:t>
            </a:r>
            <a:endParaRPr lang="ru-RU" sz="4800" b="1" dirty="0"/>
          </a:p>
        </p:txBody>
      </p:sp>
      <p:pic>
        <p:nvPicPr>
          <p:cNvPr id="1026" name="Picture 2" descr="ÐÐ°ÑÑÐ¸Ð½ÐºÐ¸ Ð¿Ð¾ Ð·Ð°Ð¿ÑÐ¾ÑÑ ÑÑÐ°Ð¿Ñ ÑÐ°Ð·Ð²Ð¸ÑÐ¸Ñ ÑÐµÐ±ÐµÐ½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6" y="1628800"/>
            <a:ext cx="676669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907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ÑÐ°Ð±Ð»Ð¸ÑÐ° ÑÐ°Ð·Ð²Ð¸ÑÐ¸Ñ ÑÐµÐ±ÐµÐ½ÐºÐ° Ð´Ð¾ Ð³Ð¾Ð´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2257"/>
            <a:ext cx="6192688" cy="619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023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268760"/>
            <a:ext cx="63367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Игрушки для детей до года по месяцам</a:t>
            </a:r>
          </a:p>
          <a:p>
            <a:r>
              <a:rPr lang="ru-RU" sz="1400" dirty="0"/>
              <a:t>Развивающие игрушки для детей до года должны всегда обладать такими качествами, как безопасность и простота. Нельзя давать маленькому ребенку мелкие предметы и игрушки не по возрасту. </a:t>
            </a:r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dirty="0" smtClean="0"/>
          </a:p>
          <a:p>
            <a:r>
              <a:rPr lang="ru-RU" b="1" i="1" u="sng" dirty="0" smtClean="0"/>
              <a:t>Список </a:t>
            </a:r>
            <a:r>
              <a:rPr lang="ru-RU" b="1" i="1" u="sng" dirty="0"/>
              <a:t>подходящих для игры предметов выглядит так:</a:t>
            </a:r>
          </a:p>
          <a:p>
            <a:r>
              <a:rPr lang="ru-RU" i="1" dirty="0"/>
              <a:t>0–3 месяца:</a:t>
            </a:r>
            <a:r>
              <a:rPr lang="ru-RU" dirty="0"/>
              <a:t> разноцветные «</a:t>
            </a:r>
            <a:r>
              <a:rPr lang="ru-RU" dirty="0" err="1"/>
              <a:t>мобиле</a:t>
            </a:r>
            <a:r>
              <a:rPr lang="ru-RU" dirty="0"/>
              <a:t>», воздушные шарики, кубики из картона, музыкальные игрушки</a:t>
            </a:r>
            <a:r>
              <a:rPr lang="ru-RU" dirty="0" smtClean="0"/>
              <a:t>, погремушки, </a:t>
            </a:r>
            <a:r>
              <a:rPr lang="ru-RU" dirty="0"/>
              <a:t>тканевые игрушки;</a:t>
            </a:r>
          </a:p>
          <a:p>
            <a:r>
              <a:rPr lang="ru-RU" i="1" dirty="0"/>
              <a:t>4–6 месяцев:</a:t>
            </a:r>
            <a:r>
              <a:rPr lang="ru-RU" dirty="0"/>
              <a:t> подвески над кроватью, музыкальные игрушки, мячики из ткани;</a:t>
            </a:r>
          </a:p>
          <a:p>
            <a:r>
              <a:rPr lang="ru-RU" i="1" dirty="0"/>
              <a:t>7–9 месяцев:</a:t>
            </a:r>
            <a:r>
              <a:rPr lang="ru-RU" dirty="0"/>
              <a:t> резиновый мяч, игрушечный молоток, книжки, предметы, которые можно ронять (мягкие игрушки, деревянные ложки, кубики);</a:t>
            </a:r>
          </a:p>
          <a:p>
            <a:r>
              <a:rPr lang="ru-RU" i="1" dirty="0"/>
              <a:t>9–12 месяцев:</a:t>
            </a:r>
            <a:r>
              <a:rPr lang="ru-RU" dirty="0"/>
              <a:t> пирамидки, строительные кубики, качалки, игрушки-каталки, машинки и куклы.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ÑÐ°Ð·Ð²Ð¸ÑÐ¸Ðµ ÑÐµÐ±ÐµÐ½ÐºÐ° Ð² Ð³Ð¾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107" y="2132856"/>
            <a:ext cx="3046140" cy="138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709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80727"/>
            <a:ext cx="3959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Кризис первого года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590762"/>
            <a:ext cx="78308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i="1" dirty="0" smtClean="0"/>
              <a:t>РЕБЕНОК УЖЕ МНОГОМУ НАУЧИЛСЯ И МНОГОЕ УМЕЕТ, НО ЕЩЕ</a:t>
            </a:r>
          </a:p>
          <a:p>
            <a:r>
              <a:rPr lang="ru-RU" b="1" i="1" dirty="0" smtClean="0"/>
              <a:t>НЕ НАЧИЛСЯ РАССКАЗЫВАТЬ О СВОИХ ЖЕЛАНИЯХ И СВОИХ ПОТРЕБНОСТЯХ.</a:t>
            </a: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Движущая сила -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тремление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к физической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самостоятельности.</a:t>
            </a:r>
          </a:p>
          <a:p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583476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НЕТЬ!!!!</a:t>
            </a:r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379399" y="3356992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Ребенок изучает мир и сталкивается с ЗАПРЕТАМИ.</a:t>
            </a:r>
          </a:p>
          <a:p>
            <a:endParaRPr lang="ru-RU" b="1" dirty="0"/>
          </a:p>
          <a:p>
            <a:r>
              <a:rPr lang="ru-RU" b="1" dirty="0" smtClean="0"/>
              <a:t>Ему обязательно надо делать то, что НЕЛЬЗЯ!</a:t>
            </a:r>
          </a:p>
          <a:p>
            <a:endParaRPr lang="ru-RU" b="1" dirty="0"/>
          </a:p>
          <a:p>
            <a:r>
              <a:rPr lang="ru-RU" b="1" dirty="0" smtClean="0"/>
              <a:t>Отказывается выполнять требования</a:t>
            </a:r>
            <a:endParaRPr lang="ru-RU" b="1" dirty="0"/>
          </a:p>
        </p:txBody>
      </p:sp>
      <p:pic>
        <p:nvPicPr>
          <p:cNvPr id="8196" name="Picture 4" descr="Ð Ñ ÑÐ¾ÑÑ Ð¿Ð¾-ÑÐ²Ð¾ÐµÐ¼Ñ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98168"/>
            <a:ext cx="3600400" cy="234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2551837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Что ребенку надо? </a:t>
            </a:r>
            <a:r>
              <a:rPr lang="ru-RU" dirty="0" smtClean="0"/>
              <a:t>Исследовать </a:t>
            </a:r>
            <a:r>
              <a:rPr lang="ru-RU" dirty="0"/>
              <a:t>мир, удовлетворить своё любопытство; познать свойства и назначения вещей; пометить своё место в мире.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688" y="5665316"/>
            <a:ext cx="6536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Главный авторитет – тот, к кому выработалась привязанность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519" y="606451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https://detki.guru/psihologiya-rebenka/krizis-1-goda-zhizni-rebenka-vozrastnaya-psihologiya.html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06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14381"/>
            <a:ext cx="2999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Раннее детство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24128" y="508030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ГОД – 3 ГОДА</a:t>
            </a:r>
            <a:endParaRPr lang="ru-RU" b="1" dirty="0"/>
          </a:p>
        </p:txBody>
      </p:sp>
      <p:pic>
        <p:nvPicPr>
          <p:cNvPr id="9218" name="Picture 2" descr="http://neurology-centre.com/uploads/400/parents_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62" y="1556792"/>
            <a:ext cx="2301549" cy="287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0769" y="140551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Предметно-</a:t>
            </a:r>
            <a:r>
              <a:rPr lang="ru-RU" b="1" dirty="0" err="1"/>
              <a:t>манипулятивная</a:t>
            </a:r>
            <a:r>
              <a:rPr lang="ru-RU" b="1" dirty="0"/>
              <a:t> деятельность с окружающими предметами</a:t>
            </a:r>
            <a:endParaRPr lang="ru-RU" dirty="0"/>
          </a:p>
          <a:p>
            <a:r>
              <a:rPr lang="ru-RU" dirty="0"/>
              <a:t> </a:t>
            </a:r>
            <a:r>
              <a:rPr lang="ru-RU" b="1" dirty="0" smtClean="0"/>
              <a:t>Автономия</a:t>
            </a:r>
            <a:r>
              <a:rPr lang="ru-RU" dirty="0" smtClean="0"/>
              <a:t> </a:t>
            </a:r>
            <a:r>
              <a:rPr lang="ru-RU" dirty="0"/>
              <a:t>(воля, контроль, уверенность, независимость) – </a:t>
            </a:r>
            <a:r>
              <a:rPr lang="ru-RU" b="1" dirty="0"/>
              <a:t>стыд, сомнение</a:t>
            </a:r>
            <a:r>
              <a:rPr lang="ru-RU" dirty="0"/>
              <a:t> (неуверенность, нерешительность, заниженная самооценка)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04" y="3212976"/>
            <a:ext cx="8359981" cy="2893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Социальное </a:t>
            </a:r>
            <a:r>
              <a:rPr lang="ru-RU" b="1" u="sng" dirty="0" smtClean="0"/>
              <a:t>поведение: </a:t>
            </a:r>
          </a:p>
          <a:p>
            <a:r>
              <a:rPr lang="ru-RU" sz="1600" dirty="0" smtClean="0"/>
              <a:t>Сам </a:t>
            </a:r>
            <a:r>
              <a:rPr lang="ru-RU" sz="1600" dirty="0"/>
              <a:t>ест, контролирует физиологические процессы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 помогает в домашней работе, играет </a:t>
            </a:r>
            <a:r>
              <a:rPr lang="ru-RU" sz="1600" dirty="0"/>
              <a:t>с другими </a:t>
            </a:r>
            <a:r>
              <a:rPr lang="ru-RU" sz="1600" dirty="0" smtClean="0"/>
              <a:t>детьми.</a:t>
            </a:r>
          </a:p>
          <a:p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Делает </a:t>
            </a:r>
            <a:r>
              <a:rPr lang="ru-RU" sz="1600" dirty="0"/>
              <a:t>первые открытия: есть </a:t>
            </a:r>
            <a:r>
              <a:rPr lang="ru-RU" sz="1600" i="1" dirty="0"/>
              <a:t>Я</a:t>
            </a:r>
            <a:r>
              <a:rPr lang="ru-RU" sz="1600" dirty="0"/>
              <a:t> и </a:t>
            </a:r>
            <a:r>
              <a:rPr lang="ru-RU" sz="1600" i="1" dirty="0"/>
              <a:t>МОЕ</a:t>
            </a:r>
            <a:r>
              <a:rPr lang="ru-RU" sz="1600" dirty="0"/>
              <a:t> (мое тело, моя мама, мои вещи). </a:t>
            </a:r>
            <a:endParaRPr lang="ru-RU" sz="1600" dirty="0" smtClean="0"/>
          </a:p>
          <a:p>
            <a:r>
              <a:rPr lang="ru-RU" sz="1600" dirty="0" smtClean="0"/>
              <a:t>Ближе </a:t>
            </a:r>
            <a:r>
              <a:rPr lang="ru-RU" sz="1600" dirty="0"/>
              <a:t>к 3 годам прорастают </a:t>
            </a:r>
            <a:r>
              <a:rPr lang="ru-RU" sz="1600" dirty="0" smtClean="0"/>
              <a:t>зачатки </a:t>
            </a:r>
            <a:r>
              <a:rPr lang="ru-RU" sz="1600" dirty="0"/>
              <a:t>самосознания и самооценки, </a:t>
            </a:r>
            <a:endParaRPr lang="ru-RU" sz="1600" dirty="0" smtClean="0"/>
          </a:p>
          <a:p>
            <a:r>
              <a:rPr lang="ru-RU" sz="1600" dirty="0" smtClean="0"/>
              <a:t>и </a:t>
            </a:r>
            <a:r>
              <a:rPr lang="ru-RU" sz="1600" dirty="0"/>
              <a:t>малышу крайне важно, чтобы любимый взрослый его признал и оценил</a:t>
            </a:r>
            <a:r>
              <a:rPr lang="ru-RU" sz="16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Важно сотрудничество в «деле».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err="1"/>
              <a:t>Постигание</a:t>
            </a:r>
            <a:r>
              <a:rPr lang="ru-RU" sz="1600" dirty="0"/>
              <a:t> своего «Я» влечет за собой первое уяснение пола: я – девочка или мальчик</a:t>
            </a:r>
            <a:r>
              <a:rPr lang="ru-RU" sz="16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dirty="0"/>
              <a:t>Любопытство к полу («как у меня», «а как у тебя», «а почему у тебя есть, а меня </a:t>
            </a:r>
            <a:r>
              <a:rPr lang="ru-RU" dirty="0"/>
              <a:t>нет</a:t>
            </a:r>
            <a:r>
              <a:rPr lang="ru-RU" dirty="0" smtClean="0"/>
              <a:t>»)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2164214"/>
            <a:ext cx="20393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/>
              <a:t>Новообразование: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i="1" u="sng" dirty="0" smtClean="0"/>
              <a:t>Речь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i="1" u="sng" dirty="0" smtClean="0"/>
              <a:t>Наглядно-</a:t>
            </a:r>
            <a:r>
              <a:rPr lang="ru-RU" b="1" i="1" u="sng" dirty="0" err="1" smtClean="0"/>
              <a:t>дей</a:t>
            </a:r>
            <a:r>
              <a:rPr lang="ru-RU" b="1" i="1" u="sng" dirty="0" smtClean="0"/>
              <a:t>-</a:t>
            </a:r>
          </a:p>
          <a:p>
            <a:r>
              <a:rPr lang="ru-RU" b="1" i="1" u="sng" dirty="0" err="1"/>
              <a:t>с</a:t>
            </a:r>
            <a:r>
              <a:rPr lang="ru-RU" b="1" i="1" u="sng" dirty="0" err="1" smtClean="0"/>
              <a:t>твенное</a:t>
            </a:r>
            <a:endParaRPr lang="ru-RU" b="1" i="1" u="sng" dirty="0" smtClean="0"/>
          </a:p>
          <a:p>
            <a:r>
              <a:rPr lang="ru-RU" b="1" i="1" u="sng" dirty="0" smtClean="0"/>
              <a:t>мышление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3516" y="5805264"/>
            <a:ext cx="8296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При помещении в новую семью явно начинает наблюдаться регресс в речевом развитии. Нередко он вызван разлукой с "переводчиком", с тем, кто "лучше всех понимал упрощенные детские слова, жесты и соответствующим образом реагировал на них"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18122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199" y="86182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Кризис трех лет (2,5–3 года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56176" y="477104"/>
            <a:ext cx="1747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«Я сам!»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3872" y="14127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/>
              <a:t>Противостояние </a:t>
            </a:r>
            <a:r>
              <a:rPr lang="ru-RU" u="sng" dirty="0"/>
              <a:t>«я хочу» и «я сам» </a:t>
            </a:r>
            <a:r>
              <a:rPr lang="ru-RU" dirty="0"/>
              <a:t>с пока все еще ограниченными возможностями карапуза. Возникает противоречие на уровне «хочу – могу».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9100" y="2749298"/>
            <a:ext cx="54170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/>
              <a:t>Формы протеста: </a:t>
            </a:r>
            <a:r>
              <a:rPr lang="ru-RU" dirty="0" smtClean="0"/>
              <a:t>Ревность;</a:t>
            </a:r>
          </a:p>
          <a:p>
            <a:r>
              <a:rPr lang="ru-RU" dirty="0" smtClean="0"/>
              <a:t> </a:t>
            </a:r>
            <a:r>
              <a:rPr lang="ru-RU" dirty="0"/>
              <a:t>подозрительность; негативное поведение отрицание (то есть отрицание того времени, когда был беспомощным, и всего, что с ним связано: игрушки, одежда, некоторые привычки и т. п</a:t>
            </a:r>
            <a:r>
              <a:rPr lang="ru-RU" dirty="0" smtClean="0"/>
              <a:t>.)</a:t>
            </a:r>
          </a:p>
          <a:p>
            <a:endParaRPr lang="ru-RU" dirty="0"/>
          </a:p>
        </p:txBody>
      </p:sp>
      <p:pic>
        <p:nvPicPr>
          <p:cNvPr id="10242" name="Picture 2" descr="ÐÐ°ÑÑÐ¸Ð½ÐºÐ¸ Ð¿Ð¾ Ð·Ð°Ð¿ÑÐ¾ÑÑ ÐºÑÐ¸Ð·Ð¸Ñ ÑÑÐµÑ Ð»Ðµ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1556793"/>
            <a:ext cx="3171883" cy="237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17770" y="4180458"/>
            <a:ext cx="3562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 Ребенок бунтарь, тиран. Формируется воля.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1618" y="5373216"/>
            <a:ext cx="6938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https://www.youtube.com/watch?v=a2ZxVaplLpU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888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008" y="692696"/>
            <a:ext cx="4104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ДОШКОЛЬНОЕ ДЕТСТВО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84168" y="466580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3–7 лет</a:t>
            </a:r>
          </a:p>
        </p:txBody>
      </p:sp>
      <p:pic>
        <p:nvPicPr>
          <p:cNvPr id="2050" name="Picture 2" descr="ÐÐ°ÑÑÐ¸Ð½ÐºÐ¸ Ð¿Ð¾ Ð·Ð°Ð¿ÑÐ¾ÑÑ ÐÐÐ¨ÐÐÐÐ¬ÐÐÐ ÐÐÐ¢Ð¡Ð¢ÐÐ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8100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0751" y="14127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Сюжетно-ролевая игра</a:t>
            </a:r>
            <a:r>
              <a:rPr lang="ru-RU" dirty="0"/>
              <a:t> (сочетание игровой деятельности, имитирующей различные ситуации и характерные формы ролевого поведения)</a:t>
            </a:r>
          </a:p>
          <a:p>
            <a:r>
              <a:rPr lang="ru-RU" dirty="0"/>
              <a:t> </a:t>
            </a:r>
            <a:r>
              <a:rPr lang="ru-RU" b="1" dirty="0" smtClean="0"/>
              <a:t>Инициатива</a:t>
            </a:r>
            <a:r>
              <a:rPr lang="ru-RU" dirty="0" smtClean="0"/>
              <a:t> </a:t>
            </a:r>
            <a:r>
              <a:rPr lang="ru-RU" dirty="0"/>
              <a:t>(любознательность, активность, инициативность, </a:t>
            </a:r>
            <a:r>
              <a:rPr lang="ru-RU" dirty="0" err="1"/>
              <a:t>полоролевое</a:t>
            </a:r>
            <a:r>
              <a:rPr lang="ru-RU" dirty="0"/>
              <a:t> поведение) – </a:t>
            </a:r>
            <a:r>
              <a:rPr lang="ru-RU" b="1" dirty="0"/>
              <a:t>вина</a:t>
            </a:r>
            <a:r>
              <a:rPr lang="ru-RU" dirty="0"/>
              <a:t> (</a:t>
            </a:r>
            <a:r>
              <a:rPr lang="ru-RU" dirty="0" err="1"/>
              <a:t>безинициативность</a:t>
            </a:r>
            <a:r>
              <a:rPr lang="ru-RU" dirty="0"/>
              <a:t>, страх наказания, пассивность)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23048" y="44330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                    НОВООБРАЗОВАНИЯ</a:t>
            </a:r>
          </a:p>
          <a:p>
            <a:r>
              <a:rPr lang="ru-RU" dirty="0" smtClean="0"/>
              <a:t>                         Автономная </a:t>
            </a:r>
            <a:r>
              <a:rPr lang="ru-RU" dirty="0"/>
              <a:t>речь, </a:t>
            </a:r>
          </a:p>
          <a:p>
            <a:r>
              <a:rPr lang="ru-RU" dirty="0" smtClean="0"/>
              <a:t>              наглядно-образное </a:t>
            </a:r>
            <a:r>
              <a:rPr lang="ru-RU" dirty="0"/>
              <a:t>мышление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292" y="367269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к </a:t>
            </a:r>
            <a:r>
              <a:rPr lang="ru-RU" b="1" dirty="0"/>
              <a:t>концу дошкольного детства ребенок:</a:t>
            </a:r>
            <a:endParaRPr lang="ru-RU" dirty="0"/>
          </a:p>
          <a:p>
            <a:r>
              <a:rPr lang="ru-RU" dirty="0"/>
              <a:t>осознает свою половую принадлежность, свое место среди людей, знает, какое место ему предстоит занять в ближайшем будущем - стать школьником; </a:t>
            </a:r>
          </a:p>
          <a:p>
            <a:r>
              <a:rPr lang="ru-RU" dirty="0" smtClean="0"/>
              <a:t>важнейший </a:t>
            </a:r>
            <a:r>
              <a:rPr lang="ru-RU" dirty="0"/>
              <a:t>итог развития дошкольника - психологическая готовность к школьному обучению.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5966" y="5932730"/>
            <a:ext cx="8655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В этом возрасте дети считают, что смена семьи - РЕЗУЛЬТАТ ИХ МЫСЛЕЙ, ФАНТАЗИЙ ИЛИ ПЛОХОГО ПОВЕДЕНИЯ. Особенно важна проработка его чувства "вины". Обычно ребенку в доступной для него форме сообщается, что он не виноват, что покинул родную семью.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638905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6275"/>
            <a:ext cx="187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Кризис 7 лет</a:t>
            </a:r>
            <a:endParaRPr lang="ru-RU" sz="2400" b="1" dirty="0"/>
          </a:p>
        </p:txBody>
      </p:sp>
      <p:sp>
        <p:nvSpPr>
          <p:cNvPr id="3" name="AutoShape 2" descr="ÐÐ°ÑÑÐ¸Ð½ÐºÐ¸ Ð¿Ð¾ Ð·Ð°Ð¿ÑÐ¾ÑÑ ÐºÑÐ¸Ð·Ð¸Ñ 7 Ð»Ðµ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ºÑÐ¸Ð·Ð¸Ñ 7 Ð»ÐµÑ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ÐÐ°ÑÑÐ¸Ð½ÐºÐ¸ Ð¿Ð¾ Ð·Ð°Ð¿ÑÐ¾ÑÑ ÐºÑÐ¸Ð·Ð¸Ñ 7 Ð»ÐµÑ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15" y="1556792"/>
            <a:ext cx="4490889" cy="296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0601" y="126360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6-7 лет родители для детей — уже не центр Вселенной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44288" y="4653136"/>
            <a:ext cx="4799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«А </a:t>
            </a:r>
            <a:r>
              <a:rPr lang="ru-RU" dirty="0"/>
              <a:t>взрослым-то быть лучше, чем маленьким</a:t>
            </a:r>
            <a:r>
              <a:rPr lang="ru-RU" dirty="0" smtClean="0"/>
              <a:t>!»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060848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Рождается социальное «Я»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5575" y="25649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Изменяется поведение: ребёнок ведёт себя демонстративно, перестаёт следовать привычным нормам поведения (особенно когда дело касается бытовых требований)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58144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Постепенно увеличивается авторитет тех, кто даёт </a:t>
            </a:r>
            <a:r>
              <a:rPr lang="ru-RU" dirty="0" smtClean="0"/>
              <a:t>знания (учителя)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4293096"/>
            <a:ext cx="19319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Проявления: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Кривляние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Манерность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непослушание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156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7" y="1052736"/>
            <a:ext cx="4807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МЛАДШИЙ ШКОЛЬНЫЙ ВОЗРАСТ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72200" y="476539"/>
            <a:ext cx="1454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7-11 лет</a:t>
            </a:r>
            <a:endParaRPr lang="ru-RU" sz="3200" b="1" dirty="0"/>
          </a:p>
        </p:txBody>
      </p:sp>
      <p:pic>
        <p:nvPicPr>
          <p:cNvPr id="4098" name="Picture 2" descr="ÐÐ°ÑÑÐ¸Ð½ÐºÐ¸ Ð¿Ð¾ Ð·Ð°Ð¿ÑÐ¾ÑÑ Ð¼Ð»Ð°Ð´ÑÐ¸Ð¹ ÑÐºÐ¾Ð»ÑÐ½ÑÐ¹ Ð²Ð¾Ð·ÑÐ°Ñ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619" y="1556792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0764" y="149706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Учебно-познавательная деятельность</a:t>
            </a:r>
            <a:r>
              <a:rPr lang="ru-RU" dirty="0"/>
              <a:t> (сочетание учебной деятельности и межличностного общения)</a:t>
            </a:r>
          </a:p>
          <a:p>
            <a:r>
              <a:rPr lang="ru-RU" dirty="0"/>
              <a:t> </a:t>
            </a:r>
            <a:r>
              <a:rPr lang="ru-RU" b="1" dirty="0" smtClean="0"/>
              <a:t>Трудолюбие </a:t>
            </a:r>
            <a:r>
              <a:rPr lang="ru-RU" dirty="0"/>
              <a:t>(интерес к новому, ориентация на успех и общественное одобрение) – </a:t>
            </a:r>
            <a:r>
              <a:rPr lang="ru-RU" b="1" dirty="0"/>
              <a:t>чувство неполноценности</a:t>
            </a:r>
            <a:r>
              <a:rPr lang="ru-RU" dirty="0"/>
              <a:t> (чувство некомпетентности, лень, отсутствие склонности к самовыражению в труде)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37702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                          НОВООБРАЗОВАНИЕ</a:t>
            </a:r>
          </a:p>
          <a:p>
            <a:r>
              <a:rPr lang="ru-RU" b="1" dirty="0" smtClean="0"/>
              <a:t>    Рефлексия </a:t>
            </a:r>
            <a:r>
              <a:rPr lang="ru-RU" b="1" dirty="0"/>
              <a:t>деятельности</a:t>
            </a:r>
            <a:r>
              <a:rPr lang="ru-RU" dirty="0"/>
              <a:t> (умение найти </a:t>
            </a:r>
            <a:r>
              <a:rPr lang="ru-RU" dirty="0" smtClean="0"/>
              <a:t>       ошибку</a:t>
            </a:r>
            <a:r>
              <a:rPr lang="ru-RU" dirty="0"/>
              <a:t>)</a:t>
            </a:r>
          </a:p>
          <a:p>
            <a:r>
              <a:rPr lang="ru-RU" b="1" dirty="0" smtClean="0"/>
              <a:t>    Произвольность</a:t>
            </a:r>
            <a:r>
              <a:rPr lang="ru-RU" dirty="0" smtClean="0"/>
              <a:t> </a:t>
            </a:r>
            <a:r>
              <a:rPr lang="ru-RU" dirty="0"/>
              <a:t>(произвольное </a:t>
            </a:r>
            <a:r>
              <a:rPr lang="ru-RU" dirty="0" smtClean="0"/>
              <a:t>   внимание</a:t>
            </a:r>
            <a:r>
              <a:rPr lang="ru-RU" dirty="0"/>
              <a:t>, память, контроль )</a:t>
            </a:r>
          </a:p>
          <a:p>
            <a:r>
              <a:rPr lang="ru-RU" b="1" dirty="0" smtClean="0"/>
              <a:t>            Внутренний </a:t>
            </a:r>
            <a:r>
              <a:rPr lang="ru-RU" b="1" dirty="0"/>
              <a:t>план действий</a:t>
            </a:r>
            <a:endParaRPr lang="ru-RU" dirty="0"/>
          </a:p>
          <a:p>
            <a:r>
              <a:rPr lang="ru-RU" b="1" dirty="0"/>
              <a:t>(</a:t>
            </a:r>
            <a:r>
              <a:rPr lang="ru-RU" dirty="0"/>
              <a:t>планирование деятельности</a:t>
            </a:r>
            <a:r>
              <a:rPr lang="ru-RU" b="1" dirty="0"/>
              <a:t>)</a:t>
            </a:r>
            <a:endParaRPr lang="ru-RU" dirty="0"/>
          </a:p>
          <a:p>
            <a:r>
              <a:rPr lang="ru-RU" b="1" dirty="0"/>
              <a:t> </a:t>
            </a:r>
            <a:r>
              <a:rPr lang="ru-RU" b="1" dirty="0" smtClean="0"/>
              <a:t>Словесно-логическое </a:t>
            </a:r>
            <a:r>
              <a:rPr lang="ru-RU" b="1" dirty="0"/>
              <a:t>мышление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6588" y="4061371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/>
              <a:t>У детей этого возраста за помещением в новую семью часто следует регресс в учебе. </a:t>
            </a:r>
            <a:r>
              <a:rPr lang="ru-RU" sz="1600" b="1" dirty="0" smtClean="0"/>
              <a:t>С </a:t>
            </a:r>
            <a:r>
              <a:rPr lang="ru-RU" sz="1600" b="1" dirty="0"/>
              <a:t>одной стороны, детям этого возраста легче переносить разлуку. С другой стороны, они способны на длительную привязанность, даже когда </a:t>
            </a:r>
            <a:r>
              <a:rPr lang="ru-RU" sz="1600" b="1" dirty="0" smtClean="0"/>
              <a:t> контакты </a:t>
            </a:r>
            <a:r>
              <a:rPr lang="ru-RU" sz="1600" b="1" dirty="0"/>
              <a:t>с тем, к кому привязан, прерваны, поэтому и через несколько лет после помещения ребенка в новую семью нельзя не учитывать его отношения с теми, кто заботился о нем прежде.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581946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908720"/>
            <a:ext cx="4657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ПОДРОСТОВЫЙ КРИЗИС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740278"/>
            <a:ext cx="3478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«Кто я такой?», «Зачем я здесь?» </a:t>
            </a:r>
          </a:p>
        </p:txBody>
      </p:sp>
      <p:pic>
        <p:nvPicPr>
          <p:cNvPr id="1026" name="Picture 2" descr="ÐÐ°ÑÑÐ¸Ð½ÐºÐ¸ Ð¿Ð¾ Ð·Ð°Ð¿ÑÐ¾ÑÑ ÐÐÐÐ ÐÐ¡Ð¢ÐÐÐÐ«Ð ÐÐÐÐ ÐÐ¡Ð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408481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2200" y="53938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13 ЛЕТ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7713" y="1988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Понять себя и свои возможности. Формируется «Я – концепция»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83358" y="4376115"/>
            <a:ext cx="4187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Авторитет родителей и взрослых постепенно сменяется (вытесняется) авторитетом ровесников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2083" y="3132275"/>
            <a:ext cx="486191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Даже</a:t>
            </a:r>
            <a:r>
              <a:rPr lang="ru-RU" dirty="0"/>
              <a:t>, если ребенок давно живет в семье, то в подростковом возрасте у него может обостриться потребность в чувстве </a:t>
            </a:r>
            <a:r>
              <a:rPr lang="ru-RU" b="1" dirty="0"/>
              <a:t>принадлежности своей культуре, роду, кровной семье</a:t>
            </a:r>
            <a:r>
              <a:rPr lang="ru-RU" dirty="0"/>
              <a:t>. Такие дети нередко переживают психологически сложные состояния, связанные с актуализацией "признаков крови", что может привести к конфликтам с приемными родителями. Если родители понимают состояние подростка, то отношения налаживаются.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738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ÐÐÐ ÐÐ¡Ð¢ÐÐÐÐ«Ð ÐÐÐÐ ÐÐ¡Ð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752868" cy="239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40152" y="332656"/>
            <a:ext cx="1576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12–16 лет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997108"/>
            <a:ext cx="4403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ПОДРОСТКОВЫЙВОЗРАСТ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5674" y="1628800"/>
            <a:ext cx="40190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Интимно-личностное общение в общественно-полезном труде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Целостная идентичность </a:t>
            </a:r>
            <a:r>
              <a:rPr lang="ru-RU" dirty="0"/>
              <a:t>(жизненное самоопределение) – </a:t>
            </a:r>
            <a:r>
              <a:rPr lang="ru-RU" b="1" dirty="0"/>
              <a:t>размытая идентичность</a:t>
            </a:r>
            <a:r>
              <a:rPr lang="ru-RU" dirty="0"/>
              <a:t> (путаница ролей)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11835" y="4293096"/>
            <a:ext cx="4104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Личностная рефлексия </a:t>
            </a:r>
            <a:r>
              <a:rPr lang="ru-RU" dirty="0"/>
              <a:t>(самооценка)</a:t>
            </a:r>
          </a:p>
          <a:p>
            <a:r>
              <a:rPr lang="ru-RU" b="1" dirty="0"/>
              <a:t>Овладение моралью (</a:t>
            </a:r>
            <a:r>
              <a:rPr lang="ru-RU" dirty="0"/>
              <a:t>нравственные мотивы</a:t>
            </a:r>
            <a:r>
              <a:rPr lang="ru-RU" b="1" dirty="0"/>
              <a:t>)</a:t>
            </a:r>
            <a:endParaRPr lang="ru-RU" dirty="0"/>
          </a:p>
          <a:p>
            <a:r>
              <a:rPr lang="ru-RU" b="1" dirty="0"/>
              <a:t>Поиск собственных ценностных ориентиров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Появляется абстрактное мышление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7383" y="338312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Подростковый возраст - это период между детством и взрослостью. </a:t>
            </a:r>
          </a:p>
          <a:p>
            <a:r>
              <a:rPr lang="ru-RU" dirty="0"/>
              <a:t>Достижение "взрослой ответственной позиции", прежде всего, связано с развитием самостоятельности. </a:t>
            </a:r>
          </a:p>
          <a:p>
            <a:r>
              <a:rPr lang="ru-RU" dirty="0"/>
              <a:t>Развитие стремления к самостоятельности возможно только при признании со стороны взрослых возможности подростка действовать самостоятельно!!! </a:t>
            </a:r>
          </a:p>
          <a:p>
            <a:r>
              <a:rPr lang="ru-RU" dirty="0"/>
              <a:t>Подростку необходимо, чтобы за ним признали не только "взрослые" обязанности, но и "взрослые" права. </a:t>
            </a:r>
          </a:p>
        </p:txBody>
      </p:sp>
    </p:spTree>
    <p:extLst>
      <p:ext uri="{BB962C8B-B14F-4D97-AF65-F5344CB8AC3E}">
        <p14:creationId xmlns:p14="http://schemas.microsoft.com/office/powerpoint/2010/main" val="368835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340768"/>
            <a:ext cx="8425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Возрастной кризис- </a:t>
            </a:r>
            <a:r>
              <a:rPr lang="ru-RU" sz="2000" i="1" dirty="0"/>
              <a:t>короткие и бурные</a:t>
            </a:r>
            <a:r>
              <a:rPr lang="ru-RU" sz="2000" dirty="0"/>
              <a:t> периоды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когда не стыкуется старое и </a:t>
            </a:r>
            <a:r>
              <a:rPr lang="ru-RU" sz="2000" dirty="0" smtClean="0"/>
              <a:t>новое (</a:t>
            </a:r>
            <a:r>
              <a:rPr lang="ru-RU" sz="2000" dirty="0"/>
              <a:t>хочу нового, но могу только старое</a:t>
            </a:r>
            <a:r>
              <a:rPr lang="ru-RU" sz="2000" dirty="0" smtClean="0"/>
              <a:t>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51730" y="2492896"/>
            <a:ext cx="752962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+ </a:t>
            </a:r>
            <a:r>
              <a:rPr lang="ru-RU" sz="2000" dirty="0"/>
              <a:t>разрешение конфликта, обогащение новыми положительными </a:t>
            </a:r>
            <a:endParaRPr lang="ru-RU" sz="2000" dirty="0" smtClean="0"/>
          </a:p>
          <a:p>
            <a:r>
              <a:rPr lang="ru-RU" sz="2000" dirty="0" smtClean="0"/>
              <a:t>качествами</a:t>
            </a:r>
            <a:r>
              <a:rPr lang="ru-RU" sz="2000" dirty="0"/>
              <a:t>, что гарантирует здоровое развитие </a:t>
            </a:r>
            <a:r>
              <a:rPr lang="ru-RU" sz="2000" dirty="0" smtClean="0"/>
              <a:t>личности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в дальнейшем.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21267" y="3645024"/>
            <a:ext cx="599715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/>
              <a:t>неразрешенность </a:t>
            </a:r>
            <a:r>
              <a:rPr lang="ru-RU" sz="2000" dirty="0"/>
              <a:t>конфликта, стресс, депрессия, </a:t>
            </a:r>
            <a:endParaRPr lang="ru-RU" sz="2000" dirty="0" smtClean="0"/>
          </a:p>
          <a:p>
            <a:r>
              <a:rPr lang="ru-RU" sz="2000" dirty="0" smtClean="0"/>
              <a:t>искаженная </a:t>
            </a:r>
            <a:r>
              <a:rPr lang="ru-RU" sz="2000" dirty="0"/>
              <a:t>ситуация развития личности.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88202" y="4338090"/>
            <a:ext cx="28632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        Кризисы</a:t>
            </a:r>
            <a:r>
              <a:rPr lang="ru-RU" sz="2400" dirty="0" smtClean="0"/>
              <a:t>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новорожденного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первого года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трех лет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семи лет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 подростковый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00757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ÐÐ°ÑÑÐ¸Ð½ÐºÐ¸ Ð¿Ð¾ Ð·Ð°Ð¿ÑÐ¾ÑÑ Ð®ÐÐÐ¨ÐÐ¡ÐÐÐ ÐÐÐÐ ÐÐ¡Ð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6"/>
            <a:ext cx="4459459" cy="248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5169" y="885913"/>
            <a:ext cx="2182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КРИЗИС 17 ЛЕТ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6755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Необходимость выбора жизненного пути связана с возникновением очередного переломного момента в жизни человека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502" y="314096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Главной задачей является выбор будущей профессии, поиск соответствующего учебного заведения. Если молодой человек не смог поступить в учебное заведение, то</a:t>
            </a:r>
            <a:r>
              <a:rPr lang="ru-RU" u="sng" dirty="0">
                <a:hlinkClick r:id="rId3"/>
              </a:rPr>
              <a:t> кризис</a:t>
            </a:r>
            <a:r>
              <a:rPr lang="ru-RU" dirty="0"/>
              <a:t> проявляется у него наиболее остро. Ему кажется, что произошла катастрофа, его планы рушатся на глазах. Это всё очень тяжело переживается.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6325" y="421812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  <a:r>
              <a:rPr lang="ru-RU" b="1" dirty="0"/>
              <a:t>негативный момент</a:t>
            </a:r>
            <a:r>
              <a:rPr lang="ru-RU" dirty="0"/>
              <a:t>, усугубляющий течение кризиса </a:t>
            </a:r>
            <a:r>
              <a:rPr lang="ru-RU" u="sng" dirty="0">
                <a:hlinkClick r:id="rId4"/>
              </a:rPr>
              <a:t>юности</a:t>
            </a:r>
            <a:r>
              <a:rPr lang="ru-RU" dirty="0"/>
              <a:t> может вызвать необходимость службы в армии. Ни для кого не секрет, что в сегодняшнее время молодые люди испытывают страх перед армией. Большие физические нагрузки, психологические трудности – всё это сложно пережить молодому человеку.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572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10701"/>
            <a:ext cx="3942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ЮНОШЕСКИЙ ВОЗРАСТ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56176" y="404664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17-21 ГОД</a:t>
            </a:r>
            <a:endParaRPr lang="ru-RU" sz="2400" b="1" dirty="0"/>
          </a:p>
        </p:txBody>
      </p:sp>
      <p:pic>
        <p:nvPicPr>
          <p:cNvPr id="4098" name="Picture 2" descr="ÐÐ°ÑÑÐ¸Ð½ÐºÐ¸ Ð¿Ð¾ Ð·Ð°Ð¿ÑÐ¾ÑÑ Ð®ÐÐÐ¨ÐÐ¡ÐÐÐ ÐÐÐÐ ÐÐ¡Ð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462" y="3381092"/>
            <a:ext cx="3703538" cy="34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7492" y="155679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Учебно-профессиональная деятельность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dirty="0"/>
              <a:t>Интимность</a:t>
            </a:r>
            <a:r>
              <a:rPr lang="ru-RU" dirty="0"/>
              <a:t> (самопознание, ориентация на будущее, самоопределение) – </a:t>
            </a:r>
            <a:r>
              <a:rPr lang="ru-RU" b="1" dirty="0"/>
              <a:t>изоляция </a:t>
            </a:r>
            <a:r>
              <a:rPr lang="ru-RU" dirty="0"/>
              <a:t>(смещение мыслей  прошлое, устойчивое состояние тревоги)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700808"/>
            <a:ext cx="3654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Мировоззрение</a:t>
            </a:r>
            <a:endParaRPr lang="ru-RU" dirty="0"/>
          </a:p>
          <a:p>
            <a:r>
              <a:rPr lang="ru-RU" b="1" dirty="0"/>
              <a:t>Профессиональное самосознание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Абстрактное мышление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3810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Жизненное самоопределение включает: </a:t>
            </a:r>
            <a:endParaRPr lang="ru-RU" dirty="0"/>
          </a:p>
          <a:p>
            <a:r>
              <a:rPr lang="ru-RU" dirty="0"/>
              <a:t>Выбор учебы, труда, друга, образа жизни, места жительства и т. д.;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6138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Юноши заменяют количество друзей качеством близкой дружбы с немногими сверстниками, разделяющими их ценности.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851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4006" y="1556792"/>
            <a:ext cx="67763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Психологическое новообразование возраста</a:t>
            </a:r>
            <a:r>
              <a:rPr lang="ru-RU" sz="2400" dirty="0"/>
              <a:t> – это психические и социальные изменения, возникающие на данной ступени развития и определяющие сознание ребенка, его отношение к среде, внутреннюю и внешнюю жизнь, ход развития в данный период. (если новообразования не возникли, то о ведущей деятельности нельзя говорить)</a:t>
            </a:r>
          </a:p>
        </p:txBody>
      </p:sp>
    </p:spTree>
    <p:extLst>
      <p:ext uri="{BB962C8B-B14F-4D97-AF65-F5344CB8AC3E}">
        <p14:creationId xmlns:p14="http://schemas.microsoft.com/office/powerpoint/2010/main" val="1372091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132856"/>
            <a:ext cx="6912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Ведущая деятельность </a:t>
            </a:r>
            <a:r>
              <a:rPr lang="ru-RU" sz="2800" dirty="0"/>
              <a:t>– такая </a:t>
            </a:r>
            <a:r>
              <a:rPr lang="ru-RU" sz="2800" dirty="0" smtClean="0"/>
              <a:t>деятельность </a:t>
            </a:r>
            <a:r>
              <a:rPr lang="ru-RU" sz="2800" dirty="0"/>
              <a:t>ребёнка, развитие которой определяет наиболее важные изменения в психических процессах и психологических особенностях его личности. </a:t>
            </a:r>
          </a:p>
        </p:txBody>
      </p:sp>
      <p:pic>
        <p:nvPicPr>
          <p:cNvPr id="1026" name="Picture 2" descr="ÐÐ°ÑÑÐ¸Ð½ÐºÐ¸ Ð¿Ð¾ Ð·Ð°Ð¿ÑÐ¾ÑÑ Ð²ÐµÐ´ÑÑÐ°Ñ Ð´ÐµÑÑÐµÐ»ÑÐ½Ð¾ÑÑÑ Ñ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81392" cy="591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05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98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Периодизация и закономерности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возрастного </a:t>
            </a:r>
            <a:r>
              <a:rPr lang="ru-RU" sz="2400" b="1" dirty="0"/>
              <a:t>развития детей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002256"/>
              </p:ext>
            </p:extLst>
          </p:nvPr>
        </p:nvGraphicFramePr>
        <p:xfrm>
          <a:off x="1331640" y="2276872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 ребенка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периода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0-2  месяцев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новорожденный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 месяца-1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младенчество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1год-3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Раннее детство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 года-6,7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Дошкольный возраст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7-11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Младший школьный возраст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12-16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Подростковый возраст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16-18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Юношеский возраст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132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²Ð¾Ð·ÑÐ°ÑÑÐ½Ð°Ñ Ð¿ÑÐ¸ÑÐ¾Ð»Ð¾Ð³Ð¸Ñ ÑÑÐ°Ð¿Ñ ÑÐ°Ð·Ð²Ð¸ÑÐ¸Ñ ÑÐµÐ±ÐµÐ½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284" y="1628800"/>
            <a:ext cx="5434988" cy="448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43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psychologos.ru/images/7ee3999497de946cc8c4a08f34b206a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5762625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58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80728"/>
            <a:ext cx="3486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НОВОРОЖЕННЫЙ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40152" y="980728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ДО 2-Х МЕСЯЦЕВ</a:t>
            </a:r>
            <a:endParaRPr lang="ru-RU" b="1" dirty="0"/>
          </a:p>
        </p:txBody>
      </p:sp>
      <p:pic>
        <p:nvPicPr>
          <p:cNvPr id="3074" name="Picture 2" descr="Ð²Ð¾Ð·ÑÐ°ÑÑÐ½Ð°Ñ Ð¿ÑÐ¸ÑÐ¾Ð»Ð¾Ð³Ð¸Ñ ÑÑÐ°Ð¿Ñ ÑÐ°Ð·Ð²Ð¸ÑÐ¸Ñ ÑÐµÐ±ÐµÐ½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681" y="1844824"/>
            <a:ext cx="3655599" cy="243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92803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Малыш </a:t>
            </a:r>
            <a:r>
              <a:rPr lang="ru-RU" dirty="0"/>
              <a:t>беспомощен, полностью зависит от действий взрослого. В этом и заключается первый кризисный парадокс: полная зависимость от окружения и минимум возможностей для общения. Это станет толчком к последующим переменам.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4581128"/>
            <a:ext cx="78967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Новообразование возраста - </a:t>
            </a:r>
            <a:r>
              <a:rPr lang="ru-RU" dirty="0"/>
              <a:t>появление комплекса оживления, </a:t>
            </a:r>
            <a:endParaRPr lang="ru-RU" dirty="0" smtClean="0"/>
          </a:p>
          <a:p>
            <a:r>
              <a:rPr lang="ru-RU" dirty="0" smtClean="0"/>
              <a:t>когда кроха сам </a:t>
            </a:r>
            <a:r>
              <a:rPr lang="ru-RU" dirty="0"/>
              <a:t>проявляет </a:t>
            </a:r>
            <a:r>
              <a:rPr lang="ru-RU" dirty="0" smtClean="0"/>
              <a:t>инициативу в </a:t>
            </a:r>
            <a:r>
              <a:rPr lang="ru-RU" dirty="0"/>
              <a:t>контактах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Появление этой реакции означает, </a:t>
            </a:r>
            <a:r>
              <a:rPr lang="ru-RU" dirty="0" smtClean="0"/>
              <a:t>что </a:t>
            </a:r>
            <a:r>
              <a:rPr lang="ru-RU" dirty="0"/>
              <a:t>наступил спокойная стадия </a:t>
            </a:r>
            <a:r>
              <a:rPr lang="ru-RU" dirty="0" smtClean="0"/>
              <a:t>развития</a:t>
            </a:r>
          </a:p>
          <a:p>
            <a:r>
              <a:rPr lang="ru-RU" dirty="0" smtClean="0"/>
              <a:t> </a:t>
            </a:r>
            <a:r>
              <a:rPr lang="ru-RU" dirty="0"/>
              <a:t>– младенчество.</a:t>
            </a:r>
          </a:p>
        </p:txBody>
      </p:sp>
    </p:spTree>
    <p:extLst>
      <p:ext uri="{BB962C8B-B14F-4D97-AF65-F5344CB8AC3E}">
        <p14:creationId xmlns:p14="http://schemas.microsoft.com/office/powerpoint/2010/main" val="1765723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08720"/>
            <a:ext cx="3236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МЛАДЕНЧЕСТВО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68144" y="864212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 МЕС.- 1 ГОД</a:t>
            </a:r>
            <a:endParaRPr lang="ru-RU" b="1" dirty="0"/>
          </a:p>
        </p:txBody>
      </p:sp>
      <p:pic>
        <p:nvPicPr>
          <p:cNvPr id="4098" name="Picture 2" descr="ÑÐ°Ð·Ð²Ð¸ÑÐ¸Ðµ ÑÐµÐ±ÐµÐ½ÐºÐ° Ð¿Ð¾ Ð¼ÐµÑÑÑÐ°Ð¼ Ð´Ð¾ 1 Ð³Ð¾Ð´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67064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85148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Эмоционально-непосредственное общение со взрослыми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dirty="0"/>
              <a:t>Базовое доверие</a:t>
            </a:r>
            <a:r>
              <a:rPr lang="ru-RU" dirty="0"/>
              <a:t> (энергичность, жизнерадостность)- </a:t>
            </a:r>
            <a:r>
              <a:rPr lang="ru-RU" b="1" dirty="0"/>
              <a:t>недоверие </a:t>
            </a:r>
            <a:r>
              <a:rPr lang="ru-RU" dirty="0"/>
              <a:t>(апатия, уход в себя)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60580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u="sng" dirty="0" smtClean="0"/>
              <a:t>Социальное поведение:</a:t>
            </a:r>
          </a:p>
          <a:p>
            <a:r>
              <a:rPr lang="ru-RU" dirty="0" smtClean="0"/>
              <a:t>Выражается </a:t>
            </a:r>
            <a:r>
              <a:rPr lang="ru-RU" dirty="0"/>
              <a:t>в сосании, контакте "глаза в глаза", улыбке, "</a:t>
            </a:r>
            <a:r>
              <a:rPr lang="ru-RU" dirty="0" err="1"/>
              <a:t>гулении</a:t>
            </a:r>
            <a:r>
              <a:rPr lang="ru-RU" dirty="0"/>
              <a:t>", реакциях на знакомые ситуации, удовольствии от купания, ухода за ним, позже - в манипулировании предметами, </a:t>
            </a:r>
            <a:r>
              <a:rPr lang="ru-RU" u="sng" dirty="0"/>
              <a:t>различении своих и чужих</a:t>
            </a:r>
            <a:r>
              <a:rPr lang="ru-RU" dirty="0"/>
              <a:t>, лепете.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11552" y="4005064"/>
            <a:ext cx="32319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Новообразование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Ходьба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Первые </a:t>
            </a:r>
            <a:r>
              <a:rPr lang="ru-RU" dirty="0"/>
              <a:t>слова.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Ребенок начинает познавать себя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5548" y="5621605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до 6 месяцев помещение ребенка в новую семью может пройти достаточно безболезненно, если семья готова к приему ребенка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                   8 МЕСЯЦЕВ – ВОЗНИКАЕТ СТРАХ НОВОГО ЛИЦА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0174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191</TotalTime>
  <Words>1194</Words>
  <Application>Microsoft Office PowerPoint</Application>
  <PresentationFormat>Экран (4:3)</PresentationFormat>
  <Paragraphs>175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2019-09-15T15:55:59Z</dcterms:created>
  <dcterms:modified xsi:type="dcterms:W3CDTF">2019-09-16T16:16:06Z</dcterms:modified>
</cp:coreProperties>
</file>